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6" r:id="rId1"/>
  </p:sldMasterIdLst>
  <p:notesMasterIdLst>
    <p:notesMasterId r:id="rId31"/>
  </p:notesMasterIdLst>
  <p:handoutMasterIdLst>
    <p:handoutMasterId r:id="rId32"/>
  </p:handoutMasterIdLst>
  <p:sldIdLst>
    <p:sldId id="315" r:id="rId2"/>
    <p:sldId id="297" r:id="rId3"/>
    <p:sldId id="268" r:id="rId4"/>
    <p:sldId id="316" r:id="rId5"/>
    <p:sldId id="269" r:id="rId6"/>
    <p:sldId id="299" r:id="rId7"/>
    <p:sldId id="298" r:id="rId8"/>
    <p:sldId id="271" r:id="rId9"/>
    <p:sldId id="272" r:id="rId10"/>
    <p:sldId id="300" r:id="rId11"/>
    <p:sldId id="301" r:id="rId12"/>
    <p:sldId id="273" r:id="rId13"/>
    <p:sldId id="274" r:id="rId14"/>
    <p:sldId id="302" r:id="rId15"/>
    <p:sldId id="303" r:id="rId16"/>
    <p:sldId id="275" r:id="rId17"/>
    <p:sldId id="304" r:id="rId18"/>
    <p:sldId id="276" r:id="rId19"/>
    <p:sldId id="305" r:id="rId20"/>
    <p:sldId id="306" r:id="rId21"/>
    <p:sldId id="277" r:id="rId22"/>
    <p:sldId id="279" r:id="rId23"/>
    <p:sldId id="278" r:id="rId24"/>
    <p:sldId id="317" r:id="rId25"/>
    <p:sldId id="319" r:id="rId26"/>
    <p:sldId id="320" r:id="rId27"/>
    <p:sldId id="318" r:id="rId28"/>
    <p:sldId id="321" r:id="rId29"/>
    <p:sldId id="322" r:id="rId30"/>
  </p:sldIdLst>
  <p:sldSz cx="9144000" cy="6858000" type="screen4x3"/>
  <p:notesSz cx="6858000" cy="9144000"/>
  <p:custDataLst>
    <p:tags r:id="rId33"/>
  </p:custDataLst>
  <p:defaultTextStyle>
    <a:defPPr>
      <a:defRPr lang="en-US"/>
    </a:defPPr>
    <a:lvl1pPr algn="r"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r"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r"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r"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r"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3" orient="horz" pos="2160" userDrawn="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A37"/>
    <a:srgbClr val="00417E"/>
    <a:srgbClr val="FFECD7"/>
    <a:srgbClr val="F7955A"/>
    <a:srgbClr val="666699"/>
    <a:srgbClr val="0066CC"/>
    <a:srgbClr val="00487A"/>
    <a:srgbClr val="D333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4" autoAdjust="0"/>
    <p:restoredTop sz="93202" autoAdjust="0"/>
  </p:normalViewPr>
  <p:slideViewPr>
    <p:cSldViewPr>
      <p:cViewPr varScale="1">
        <p:scale>
          <a:sx n="80" d="100"/>
          <a:sy n="80" d="100"/>
        </p:scale>
        <p:origin x="158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1" sz="1200">
                <a:latin typeface="Times New Roman" charset="0"/>
                <a:ea typeface="+mn-ea"/>
              </a:defRPr>
            </a:lvl1pPr>
          </a:lstStyle>
          <a:p>
            <a:pPr>
              <a:defRPr/>
            </a:pPr>
            <a:endParaRPr lang="en-US"/>
          </a:p>
        </p:txBody>
      </p:sp>
      <p:sp>
        <p:nvSpPr>
          <p:cNvPr id="3277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a:latin typeface="Times New Roman" charset="0"/>
                <a:ea typeface="+mn-ea"/>
              </a:defRPr>
            </a:lvl1pPr>
          </a:lstStyle>
          <a:p>
            <a:pPr>
              <a:defRPr/>
            </a:pPr>
            <a:endParaRPr lang="en-US"/>
          </a:p>
        </p:txBody>
      </p:sp>
      <p:sp>
        <p:nvSpPr>
          <p:cNvPr id="3277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kumimoji="1" sz="1200">
                <a:latin typeface="Times New Roman" charset="0"/>
                <a:ea typeface="+mn-ea"/>
              </a:defRPr>
            </a:lvl1pPr>
          </a:lstStyle>
          <a:p>
            <a:pPr>
              <a:defRPr/>
            </a:pPr>
            <a:endParaRPr lang="en-US"/>
          </a:p>
        </p:txBody>
      </p:sp>
      <p:sp>
        <p:nvSpPr>
          <p:cNvPr id="3277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1" sz="1200">
                <a:latin typeface="Times New Roman" charset="0"/>
              </a:defRPr>
            </a:lvl1pPr>
          </a:lstStyle>
          <a:p>
            <a:fld id="{02BB978E-9848-C84A-A50B-5E74AB5C17E8}" type="slidenum">
              <a:rPr lang="en-US"/>
              <a:pPr/>
              <a:t>‹#›</a:t>
            </a:fld>
            <a:endParaRPr lang="en-US"/>
          </a:p>
        </p:txBody>
      </p:sp>
    </p:spTree>
    <p:extLst>
      <p:ext uri="{BB962C8B-B14F-4D97-AF65-F5344CB8AC3E}">
        <p14:creationId xmlns:p14="http://schemas.microsoft.com/office/powerpoint/2010/main" val="849552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l">
              <a:defRPr sz="1200">
                <a:latin typeface="Times New Roman" charset="0"/>
                <a:ea typeface="+mn-ea"/>
              </a:defRPr>
            </a:lvl1pPr>
          </a:lstStyle>
          <a:p>
            <a:pPr>
              <a:defRPr/>
            </a:pPr>
            <a:endParaRPr lang="en-US"/>
          </a:p>
        </p:txBody>
      </p:sp>
      <p:sp>
        <p:nvSpPr>
          <p:cNvPr id="41987" name="Rectangle 3"/>
          <p:cNvSpPr>
            <a:spLocks noGrp="1" noRot="1" noChangeAspect="1" noChangeArrowheads="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52" name="Rectangle 4"/>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3" name="Rectangle 5"/>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charset="0"/>
                <a:ea typeface="+mn-ea"/>
              </a:defRPr>
            </a:lvl1pPr>
          </a:lstStyle>
          <a:p>
            <a:pPr>
              <a:defRPr/>
            </a:pPr>
            <a:endParaRPr lang="en-US"/>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lgn="l">
              <a:defRPr sz="1200">
                <a:latin typeface="Times New Roman" charset="0"/>
                <a:ea typeface="+mn-ea"/>
              </a:defRPr>
            </a:lvl1pPr>
          </a:lstStyle>
          <a:p>
            <a:pPr>
              <a:defRPr/>
            </a:pPr>
            <a:endParaRPr lang="en-US"/>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fld id="{2ABFB3D3-9D92-8A4C-A00B-CB4712B9F911}" type="slidenum">
              <a:rPr lang="en-US"/>
              <a:pPr/>
              <a:t>‹#›</a:t>
            </a:fld>
            <a:endParaRPr lang="en-US"/>
          </a:p>
        </p:txBody>
      </p:sp>
    </p:spTree>
    <p:extLst>
      <p:ext uri="{BB962C8B-B14F-4D97-AF65-F5344CB8AC3E}">
        <p14:creationId xmlns:p14="http://schemas.microsoft.com/office/powerpoint/2010/main" val="37799481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fld id="{6E3737DB-8B15-A740-B549-9ACA6A48B098}" type="slidenum">
              <a:rPr lang="en-US" sz="1200">
                <a:latin typeface="Times New Roman" charset="0"/>
              </a:rPr>
              <a:pPr/>
              <a:t>2</a:t>
            </a:fld>
            <a:endParaRPr lang="en-US" sz="1200">
              <a:latin typeface="Times New Roman"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658427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solidFill>
            <a:srgbClr val="FFFFFF"/>
          </a:solidFill>
          <a:ln/>
        </p:spPr>
      </p:sp>
      <p:sp>
        <p:nvSpPr>
          <p:cNvPr id="53251"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51622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966960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solidFill>
            <a:srgbClr val="FFFFFF"/>
          </a:solidFill>
          <a:ln/>
        </p:spPr>
      </p:sp>
      <p:sp>
        <p:nvSpPr>
          <p:cNvPr id="55299"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742818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4606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solidFill>
            <a:srgbClr val="FFFFFF"/>
          </a:solidFill>
          <a:ln/>
        </p:spPr>
      </p:sp>
      <p:sp>
        <p:nvSpPr>
          <p:cNvPr id="57347"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01279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solidFill>
            <a:srgbClr val="FFFFFF"/>
          </a:solidFill>
          <a:ln/>
        </p:spPr>
      </p:sp>
      <p:sp>
        <p:nvSpPr>
          <p:cNvPr id="58371"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76333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4925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solidFill>
            <a:srgbClr val="FFFFFF"/>
          </a:solidFill>
          <a:ln/>
        </p:spPr>
      </p:sp>
      <p:sp>
        <p:nvSpPr>
          <p:cNvPr id="60419"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4993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solidFill>
            <a:srgbClr val="FFFFFF"/>
          </a:solidFill>
          <a:ln/>
        </p:spPr>
      </p:sp>
      <p:sp>
        <p:nvSpPr>
          <p:cNvPr id="61443"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74188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solidFill>
            <a:srgbClr val="FFFFFF"/>
          </a:solidFill>
          <a:ln/>
        </p:spPr>
      </p:sp>
      <p:sp>
        <p:nvSpPr>
          <p:cNvPr id="62467"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90660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solidFill>
            <a:srgbClr val="FFFFFF"/>
          </a:solidFill>
          <a:ln/>
        </p:spPr>
      </p:sp>
      <p:sp>
        <p:nvSpPr>
          <p:cNvPr id="45059"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4285515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solidFill>
            <a:srgbClr val="FFFFFF"/>
          </a:solidFill>
          <a:ln/>
        </p:spPr>
      </p:sp>
      <p:sp>
        <p:nvSpPr>
          <p:cNvPr id="63491"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504891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solidFill>
            <a:srgbClr val="FFFFFF"/>
          </a:solidFill>
          <a:ln/>
        </p:spPr>
      </p:sp>
      <p:sp>
        <p:nvSpPr>
          <p:cNvPr id="64515"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125893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2ABFB3D3-9D92-8A4C-A00B-CB4712B9F911}" type="slidenum">
              <a:rPr lang="en-US" smtClean="0"/>
              <a:pPr/>
              <a:t>28</a:t>
            </a:fld>
            <a:endParaRPr lang="en-US"/>
          </a:p>
        </p:txBody>
      </p:sp>
    </p:spTree>
    <p:extLst>
      <p:ext uri="{BB962C8B-B14F-4D97-AF65-F5344CB8AC3E}">
        <p14:creationId xmlns:p14="http://schemas.microsoft.com/office/powerpoint/2010/main" val="189842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41080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solidFill>
            <a:srgbClr val="FFFFFF"/>
          </a:solidFill>
          <a:ln/>
        </p:spPr>
      </p:sp>
      <p:sp>
        <p:nvSpPr>
          <p:cNvPr id="47107"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5354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solidFill>
            <a:srgbClr val="FFFFFF"/>
          </a:solidFill>
          <a:ln/>
        </p:spPr>
      </p:sp>
      <p:sp>
        <p:nvSpPr>
          <p:cNvPr id="48131"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84453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98178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solidFill>
            <a:srgbClr val="FFFFFF"/>
          </a:solidFill>
          <a:ln/>
        </p:spPr>
      </p:sp>
      <p:sp>
        <p:nvSpPr>
          <p:cNvPr id="50179"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95151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solidFill>
            <a:srgbClr val="FFFFFF"/>
          </a:solidFill>
          <a:ln/>
        </p:spPr>
      </p:sp>
      <p:sp>
        <p:nvSpPr>
          <p:cNvPr id="51203"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3893609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solidFill>
            <a:srgbClr val="FFFFFF"/>
          </a:solidFill>
          <a:ln/>
        </p:spPr>
      </p:sp>
      <p:sp>
        <p:nvSpPr>
          <p:cNvPr id="52227" name="Rectangle 3"/>
          <p:cNvSpPr>
            <a:spLocks noGrp="1" noChangeArrowheads="1"/>
          </p:cNvSpPr>
          <p:nvPr>
            <p:ph type="body" idx="1"/>
          </p:nvPr>
        </p:nvSpPr>
        <p:spPr>
          <a:solidFill>
            <a:srgbClr val="FFFFFF"/>
          </a:solidFill>
          <a:ln w="12700" cap="sq">
            <a:solidFill>
              <a:srgbClr val="000000"/>
            </a:solidFill>
            <a:miter lim="800000"/>
            <a:headEnd type="none" w="sm" len="sm"/>
            <a:tailEnd type="none" w="sm" len="s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a:lstStyle/>
          <a:p>
            <a:endParaRPr lang="en-US"/>
          </a:p>
        </p:txBody>
      </p:sp>
    </p:spTree>
    <p:extLst>
      <p:ext uri="{BB962C8B-B14F-4D97-AF65-F5344CB8AC3E}">
        <p14:creationId xmlns:p14="http://schemas.microsoft.com/office/powerpoint/2010/main" val="2092930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059" b="4115"/>
          <a:stretch/>
        </p:blipFill>
        <p:spPr bwMode="auto">
          <a:xfrm>
            <a:off x="-11038" y="-27384"/>
            <a:ext cx="9198000" cy="6912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userDrawn="1"/>
        </p:nvSpPr>
        <p:spPr bwMode="auto">
          <a:xfrm>
            <a:off x="-11038" y="-27384"/>
            <a:ext cx="9198000" cy="6912768"/>
          </a:xfrm>
          <a:prstGeom prst="rect">
            <a:avLst/>
          </a:prstGeom>
          <a:solidFill>
            <a:schemeClr val="bg1">
              <a:lumMod val="95000"/>
              <a:alpha val="10000"/>
            </a:schemeClr>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Arial" charset="0"/>
            </a:endParaRPr>
          </a:p>
        </p:txBody>
      </p:sp>
      <p:sp>
        <p:nvSpPr>
          <p:cNvPr id="11" name="Rectangle 3"/>
          <p:cNvSpPr>
            <a:spLocks noGrp="1" noChangeArrowheads="1"/>
          </p:cNvSpPr>
          <p:nvPr>
            <p:ph type="subTitle" idx="1"/>
          </p:nvPr>
        </p:nvSpPr>
        <p:spPr>
          <a:xfrm>
            <a:off x="238125" y="2887040"/>
            <a:ext cx="8677275" cy="1752600"/>
          </a:xfrm>
        </p:spPr>
        <p:txBody>
          <a:bodyPr anchor="ctr" anchorCtr="0"/>
          <a:lstStyle>
            <a:lvl1pPr marL="0" indent="0" algn="ctr">
              <a:buNone/>
              <a:defRPr sz="5000" b="1">
                <a:solidFill>
                  <a:srgbClr val="7030A0"/>
                </a:solidFill>
                <a:latin typeface="Times New Roman" pitchFamily="84" charset="0"/>
              </a:defRPr>
            </a:lvl1pPr>
          </a:lstStyle>
          <a:p>
            <a:pPr lvl="0"/>
            <a:r>
              <a:rPr lang="en-US" altLang="en-US" noProof="0" dirty="0"/>
              <a:t>Click to edit Master subtitle style</a:t>
            </a:r>
          </a:p>
        </p:txBody>
      </p:sp>
      <p:sp>
        <p:nvSpPr>
          <p:cNvPr id="12" name="Rectangle 9"/>
          <p:cNvSpPr>
            <a:spLocks noGrp="1" noChangeArrowheads="1"/>
          </p:cNvSpPr>
          <p:nvPr>
            <p:ph type="ctrTitle"/>
          </p:nvPr>
        </p:nvSpPr>
        <p:spPr>
          <a:xfrm>
            <a:off x="206375" y="899636"/>
            <a:ext cx="8709025" cy="1477328"/>
          </a:xfrm>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0" indent="0">
              <a:defRPr sz="5000">
                <a:solidFill>
                  <a:srgbClr val="FFECD7"/>
                </a:solidFill>
                <a:latin typeface="Arial" charset="0"/>
              </a:defRPr>
            </a:lvl1pPr>
          </a:lstStyle>
          <a:p>
            <a:pPr lvl="0"/>
            <a:r>
              <a:rPr lang="en-US" altLang="en-US" noProof="0"/>
              <a:t>Click to edit Master title style</a:t>
            </a:r>
            <a:endParaRPr lang="en-US" altLang="en-US" noProof="0" dirty="0"/>
          </a:p>
        </p:txBody>
      </p:sp>
      <p:sp>
        <p:nvSpPr>
          <p:cNvPr id="13"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dirty="0"/>
              <a:t>© 2016 Pearson Education, Ltd.</a:t>
            </a:r>
          </a:p>
        </p:txBody>
      </p:sp>
      <p:sp>
        <p:nvSpPr>
          <p:cNvPr id="14" name="Text Box 23"/>
          <p:cNvSpPr txBox="1">
            <a:spLocks noChangeArrowheads="1"/>
          </p:cNvSpPr>
          <p:nvPr userDrawn="1"/>
        </p:nvSpPr>
        <p:spPr bwMode="auto">
          <a:xfrm>
            <a:off x="6065434" y="6096000"/>
            <a:ext cx="3045706" cy="369974"/>
          </a:xfrm>
          <a:prstGeom prst="rect">
            <a:avLst/>
          </a:prstGeom>
          <a:noFill/>
          <a:ln>
            <a:noFill/>
          </a:ln>
          <a:effectLst/>
          <a:extLst>
            <a:ext uri="{909E8E84-426E-40DD-AFC4-6F175D3DCCD1}">
              <a14:hiddenFill xmlns:a14="http://schemas.microsoft.com/office/drawing/2010/main">
                <a:gradFill rotWithShape="0">
                  <a:gsLst>
                    <a:gs pos="0">
                      <a:schemeClr val="accent1"/>
                    </a:gs>
                    <a:gs pos="100000">
                      <a:schemeClr val="bg1"/>
                    </a:gs>
                  </a:gsLst>
                  <a:lin ang="5400000" scaled="1"/>
                </a:gradFill>
              </a14:hiddenFill>
            </a:ext>
            <a:ext uri="{91240B29-F687-4F45-9708-019B960494DF}">
              <a14:hiddenLine xmlns:a14="http://schemas.microsoft.com/office/drawing/2010/main" w="349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lgn="l">
              <a:defRPr kumimoji="1" sz="2400">
                <a:solidFill>
                  <a:schemeClr val="tx1"/>
                </a:solidFill>
                <a:latin typeface="Times New Roman" pitchFamily="84" charset="0"/>
              </a:defRPr>
            </a:lvl1pPr>
            <a:lvl2pPr marL="742950" indent="-285750" algn="l">
              <a:defRPr kumimoji="1" sz="2400">
                <a:solidFill>
                  <a:schemeClr val="tx1"/>
                </a:solidFill>
                <a:latin typeface="Times New Roman" pitchFamily="84" charset="0"/>
              </a:defRPr>
            </a:lvl2pPr>
            <a:lvl3pPr marL="1143000" indent="-228600" algn="l">
              <a:defRPr kumimoji="1" sz="2400">
                <a:solidFill>
                  <a:schemeClr val="tx1"/>
                </a:solidFill>
                <a:latin typeface="Times New Roman" pitchFamily="84" charset="0"/>
              </a:defRPr>
            </a:lvl3pPr>
            <a:lvl4pPr marL="1600200" indent="-228600" algn="l">
              <a:defRPr kumimoji="1" sz="2400">
                <a:solidFill>
                  <a:schemeClr val="tx1"/>
                </a:solidFill>
                <a:latin typeface="Times New Roman" pitchFamily="84" charset="0"/>
              </a:defRPr>
            </a:lvl4pPr>
            <a:lvl5pPr marL="2057400" indent="-228600" algn="l">
              <a:defRPr kumimoji="1" sz="2400">
                <a:solidFill>
                  <a:schemeClr val="tx1"/>
                </a:solidFill>
                <a:latin typeface="Times New Roman" pitchFamily="84" charset="0"/>
              </a:defRPr>
            </a:lvl5pPr>
            <a:lvl6pPr marL="2514600" indent="-228600" eaLnBrk="0" fontAlgn="base" hangingPunct="0">
              <a:spcBef>
                <a:spcPct val="0"/>
              </a:spcBef>
              <a:spcAft>
                <a:spcPct val="0"/>
              </a:spcAft>
              <a:defRPr kumimoji="1" sz="2400">
                <a:solidFill>
                  <a:schemeClr val="tx1"/>
                </a:solidFill>
                <a:latin typeface="Times New Roman" pitchFamily="84" charset="0"/>
              </a:defRPr>
            </a:lvl6pPr>
            <a:lvl7pPr marL="2971800" indent="-228600" eaLnBrk="0" fontAlgn="base" hangingPunct="0">
              <a:spcBef>
                <a:spcPct val="0"/>
              </a:spcBef>
              <a:spcAft>
                <a:spcPct val="0"/>
              </a:spcAft>
              <a:defRPr kumimoji="1" sz="2400">
                <a:solidFill>
                  <a:schemeClr val="tx1"/>
                </a:solidFill>
                <a:latin typeface="Times New Roman" pitchFamily="84" charset="0"/>
              </a:defRPr>
            </a:lvl7pPr>
            <a:lvl8pPr marL="3429000" indent="-228600" eaLnBrk="0" fontAlgn="base" hangingPunct="0">
              <a:spcBef>
                <a:spcPct val="0"/>
              </a:spcBef>
              <a:spcAft>
                <a:spcPct val="0"/>
              </a:spcAft>
              <a:defRPr kumimoji="1" sz="2400">
                <a:solidFill>
                  <a:schemeClr val="tx1"/>
                </a:solidFill>
                <a:latin typeface="Times New Roman" pitchFamily="84" charset="0"/>
              </a:defRPr>
            </a:lvl8pPr>
            <a:lvl9pPr marL="3886200" indent="-228600" eaLnBrk="0" fontAlgn="base" hangingPunct="0">
              <a:spcBef>
                <a:spcPct val="0"/>
              </a:spcBef>
              <a:spcAft>
                <a:spcPct val="0"/>
              </a:spcAft>
              <a:defRPr kumimoji="1" sz="2400">
                <a:solidFill>
                  <a:schemeClr val="tx1"/>
                </a:solidFill>
                <a:latin typeface="Times New Roman" pitchFamily="84" charset="0"/>
              </a:defRPr>
            </a:lvl9pPr>
          </a:lstStyle>
          <a:p>
            <a:pPr algn="r">
              <a:defRPr/>
            </a:pPr>
            <a:r>
              <a:rPr kumimoji="0" lang="en-US" altLang="en-US" sz="1800" b="1" dirty="0">
                <a:ln w="3175">
                  <a:solidFill>
                    <a:schemeClr val="tx1"/>
                  </a:solidFill>
                </a:ln>
                <a:solidFill>
                  <a:schemeClr val="bg1"/>
                </a:solidFill>
                <a:latin typeface="+mn-lt"/>
              </a:rPr>
              <a:t>Lectures by Jason Harlow</a:t>
            </a:r>
          </a:p>
        </p:txBody>
      </p:sp>
      <p:sp>
        <p:nvSpPr>
          <p:cNvPr id="15" name="Text Box 17"/>
          <p:cNvSpPr txBox="1">
            <a:spLocks noChangeArrowheads="1"/>
          </p:cNvSpPr>
          <p:nvPr userDrawn="1"/>
        </p:nvSpPr>
        <p:spPr bwMode="auto">
          <a:xfrm>
            <a:off x="260350" y="5549986"/>
            <a:ext cx="86868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5400" dist="25399" dir="2700000" algn="ctr" rotWithShape="0">
                    <a:schemeClr val="bg2"/>
                  </a:outerShdw>
                </a:effectLst>
              </a14:hiddenEffects>
            </a:ext>
          </a:extLst>
        </p:spPr>
        <p:txBody>
          <a:bodyPr>
            <a:spAutoFit/>
          </a:bodyPr>
          <a:lstStyle/>
          <a:p>
            <a:pPr algn="l">
              <a:defRPr/>
            </a:pPr>
            <a:r>
              <a:rPr lang="en-US" sz="1800" dirty="0">
                <a:ln w="3175">
                  <a:solidFill>
                    <a:schemeClr val="tx1"/>
                  </a:solidFill>
                </a:ln>
                <a:solidFill>
                  <a:schemeClr val="bg1"/>
                </a:solidFill>
                <a:latin typeface="+mn-lt"/>
              </a:rPr>
              <a:t>PowerPoint</a:t>
            </a:r>
            <a:r>
              <a:rPr lang="en-US" sz="1800" baseline="30000" dirty="0">
                <a:ln w="3175">
                  <a:solidFill>
                    <a:schemeClr val="tx1"/>
                  </a:solidFill>
                </a:ln>
                <a:solidFill>
                  <a:schemeClr val="bg1"/>
                </a:solidFill>
                <a:latin typeface="+mn-lt"/>
              </a:rPr>
              <a:t>®</a:t>
            </a:r>
            <a:r>
              <a:rPr lang="en-US" sz="1800" dirty="0">
                <a:ln w="3175">
                  <a:solidFill>
                    <a:schemeClr val="tx1"/>
                  </a:solidFill>
                </a:ln>
                <a:solidFill>
                  <a:schemeClr val="bg1"/>
                </a:solidFill>
                <a:latin typeface="+mn-lt"/>
              </a:rPr>
              <a:t> Lectures for</a:t>
            </a:r>
          </a:p>
          <a:p>
            <a:pPr algn="l">
              <a:defRPr/>
            </a:pPr>
            <a:r>
              <a:rPr lang="en-US" sz="1800" b="1" i="1" dirty="0">
                <a:ln w="3175">
                  <a:solidFill>
                    <a:schemeClr val="tx1"/>
                  </a:solidFill>
                </a:ln>
                <a:solidFill>
                  <a:schemeClr val="bg1"/>
                </a:solidFill>
                <a:latin typeface="+mn-lt"/>
              </a:rPr>
              <a:t>University Physics, 14th Edition, Global Edition</a:t>
            </a:r>
          </a:p>
          <a:p>
            <a:pPr algn="l">
              <a:defRPr/>
            </a:pPr>
            <a:r>
              <a:rPr lang="en-US" sz="1800" b="1" i="1" dirty="0">
                <a:ln w="3175">
                  <a:solidFill>
                    <a:schemeClr val="tx1"/>
                  </a:solidFill>
                </a:ln>
                <a:solidFill>
                  <a:schemeClr val="bg1"/>
                </a:solidFill>
                <a:latin typeface="+mn-lt"/>
              </a:rPr>
              <a:t>   – Hugh D. Young and Roger A. Freedman</a:t>
            </a:r>
          </a:p>
        </p:txBody>
      </p:sp>
    </p:spTree>
    <p:extLst>
      <p:ext uri="{BB962C8B-B14F-4D97-AF65-F5344CB8AC3E}">
        <p14:creationId xmlns:p14="http://schemas.microsoft.com/office/powerpoint/2010/main" val="214380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marL="231775" indent="-231775">
              <a:buClr>
                <a:srgbClr val="7030A0"/>
              </a:buClr>
              <a:buFont typeface="Arial" panose="020B0604020202020204" pitchFamily="34" charset="0"/>
              <a:buChar char="•"/>
              <a:defRPr sz="2600">
                <a:latin typeface="+mj-lt"/>
              </a:defRPr>
            </a:lvl1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
        <p:nvSpPr>
          <p:cNvPr id="5" name="Line 6"/>
          <p:cNvSpPr>
            <a:spLocks noChangeShapeType="1"/>
          </p:cNvSpPr>
          <p:nvPr/>
        </p:nvSpPr>
        <p:spPr bwMode="auto">
          <a:xfrm>
            <a:off x="304800" y="609600"/>
            <a:ext cx="8534400" cy="0"/>
          </a:xfrm>
          <a:prstGeom prst="line">
            <a:avLst/>
          </a:prstGeom>
          <a:noFill/>
          <a:ln w="381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49103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t>
            </a:r>
            <a:r>
              <a:rPr lang="en-US" dirty="0" err="1"/>
              <a:t>ed</a:t>
            </a:r>
            <a:br>
              <a:rPr lang="en-US" dirty="0"/>
            </a:br>
            <a:r>
              <a:rPr lang="en-US" dirty="0"/>
              <a:t>it Master title style</a:t>
            </a:r>
            <a:endParaRPr lang="en-CA" dirty="0"/>
          </a:p>
        </p:txBody>
      </p:sp>
      <p:sp>
        <p:nvSpPr>
          <p:cNvPr id="3" name="Content Placeholder 2"/>
          <p:cNvSpPr>
            <a:spLocks noGrp="1"/>
          </p:cNvSpPr>
          <p:nvPr>
            <p:ph idx="1"/>
          </p:nvPr>
        </p:nvSpPr>
        <p:spPr>
          <a:xfrm>
            <a:off x="228600" y="1075632"/>
            <a:ext cx="8610600" cy="5305696"/>
          </a:xfrm>
        </p:spPr>
        <p:txBody>
          <a:bodyPr/>
          <a:lstStyle>
            <a:lvl1pPr marL="231775" indent="-231775">
              <a:buClr>
                <a:srgbClr val="7030A0"/>
              </a:buClr>
              <a:buFont typeface="Arial" panose="020B0604020202020204" pitchFamily="34" charset="0"/>
              <a:buChar char="•"/>
              <a:defRPr sz="2600">
                <a:latin typeface="+mj-lt"/>
              </a:defRPr>
            </a:lvl1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
        <p:nvSpPr>
          <p:cNvPr id="5" name="Line 6"/>
          <p:cNvSpPr>
            <a:spLocks noChangeShapeType="1"/>
          </p:cNvSpPr>
          <p:nvPr/>
        </p:nvSpPr>
        <p:spPr bwMode="auto">
          <a:xfrm>
            <a:off x="304800" y="1003030"/>
            <a:ext cx="8534400" cy="0"/>
          </a:xfrm>
          <a:prstGeom prst="line">
            <a:avLst/>
          </a:prstGeom>
          <a:noFill/>
          <a:ln w="381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2018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228600" y="685800"/>
            <a:ext cx="4229100" cy="3313113"/>
          </a:xfrm>
        </p:spPr>
        <p:txBody>
          <a:bodyPr/>
          <a:lstStyle>
            <a:lvl1pPr>
              <a:defRPr sz="2600"/>
            </a:lvl1pPr>
            <a:lvl2pPr>
              <a:defRPr sz="24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4610100" y="685800"/>
            <a:ext cx="4229100" cy="3313113"/>
          </a:xfrm>
        </p:spPr>
        <p:txBody>
          <a:bodyPr/>
          <a:lstStyle>
            <a:lvl1pPr>
              <a:defRPr sz="2600"/>
            </a:lvl1pPr>
            <a:lvl2pPr>
              <a:defRPr sz="2400"/>
            </a:lvl2pPr>
            <a:lvl3pPr>
              <a:defRPr sz="2200"/>
            </a:lvl3pPr>
            <a:lvl4pPr>
              <a:defRPr sz="2200"/>
            </a:lvl4pPr>
            <a:lvl5pPr>
              <a:defRPr sz="2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Tree>
    <p:extLst>
      <p:ext uri="{BB962C8B-B14F-4D97-AF65-F5344CB8AC3E}">
        <p14:creationId xmlns:p14="http://schemas.microsoft.com/office/powerpoint/2010/main" val="1708262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
        <p:nvSpPr>
          <p:cNvPr id="4" name="Line 6"/>
          <p:cNvSpPr>
            <a:spLocks noChangeShapeType="1"/>
          </p:cNvSpPr>
          <p:nvPr userDrawn="1"/>
        </p:nvSpPr>
        <p:spPr bwMode="auto">
          <a:xfrm>
            <a:off x="304800" y="609600"/>
            <a:ext cx="8534400" cy="0"/>
          </a:xfrm>
          <a:prstGeom prst="line">
            <a:avLst/>
          </a:prstGeom>
          <a:noFill/>
          <a:ln w="381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5481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
        <p:nvSpPr>
          <p:cNvPr id="3" name="Line 6"/>
          <p:cNvSpPr>
            <a:spLocks noChangeShapeType="1"/>
          </p:cNvSpPr>
          <p:nvPr userDrawn="1"/>
        </p:nvSpPr>
        <p:spPr bwMode="auto">
          <a:xfrm>
            <a:off x="304800" y="609600"/>
            <a:ext cx="8534400" cy="0"/>
          </a:xfrm>
          <a:prstGeom prst="line">
            <a:avLst/>
          </a:prstGeom>
          <a:noFill/>
          <a:ln w="381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5238978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76200"/>
            <a:ext cx="85344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a:t>Click to edit Master title style</a:t>
            </a:r>
            <a:endParaRPr lang="en-US" altLang="en-US" dirty="0"/>
          </a:p>
        </p:txBody>
      </p:sp>
      <p:sp>
        <p:nvSpPr>
          <p:cNvPr id="1029" name="Rectangle 9"/>
          <p:cNvSpPr>
            <a:spLocks noGrp="1" noChangeArrowheads="1"/>
          </p:cNvSpPr>
          <p:nvPr>
            <p:ph type="body" idx="1"/>
          </p:nvPr>
        </p:nvSpPr>
        <p:spPr bwMode="auto">
          <a:xfrm>
            <a:off x="228600" y="685800"/>
            <a:ext cx="8610600" cy="5622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2" name="Footer Placeholder 1"/>
          <p:cNvSpPr>
            <a:spLocks noGrp="1"/>
          </p:cNvSpPr>
          <p:nvPr>
            <p:ph type="ftr" sz="quarter" idx="3"/>
          </p:nvPr>
        </p:nvSpPr>
        <p:spPr>
          <a:xfrm>
            <a:off x="11616" y="6492875"/>
            <a:ext cx="3086100" cy="365125"/>
          </a:xfrm>
          <a:prstGeom prst="rect">
            <a:avLst/>
          </a:prstGeom>
        </p:spPr>
        <p:txBody>
          <a:bodyPr vert="horz" lIns="91440" tIns="45720" rIns="91440" bIns="45720" rtlCol="0" anchor="ctr"/>
          <a:lstStyle>
            <a:lvl1pPr algn="l">
              <a:defRPr sz="1000">
                <a:solidFill>
                  <a:schemeClr val="tx1"/>
                </a:solidFill>
                <a:latin typeface="+mn-lt"/>
              </a:defRPr>
            </a:lvl1pPr>
          </a:lstStyle>
          <a:p>
            <a:r>
              <a:rPr lang="en-US" altLang="en-US"/>
              <a:t>© 2016 Pearson Education, Ltd.</a:t>
            </a:r>
            <a:endParaRPr lang="en-US" altLang="en-US" dirty="0"/>
          </a:p>
        </p:txBody>
      </p:sp>
    </p:spTree>
    <p:extLst>
      <p:ext uri="{BB962C8B-B14F-4D97-AF65-F5344CB8AC3E}">
        <p14:creationId xmlns:p14="http://schemas.microsoft.com/office/powerpoint/2010/main" val="323494012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Lst>
  <p:hf sldNum="0" hdr="0" dt="0"/>
  <p:txStyles>
    <p:titleStyle>
      <a:lvl1pPr marL="450850" indent="-450850" algn="l" rtl="0" eaLnBrk="1" fontAlgn="base" hangingPunct="1">
        <a:lnSpc>
          <a:spcPct val="90000"/>
        </a:lnSpc>
        <a:spcBef>
          <a:spcPct val="0"/>
        </a:spcBef>
        <a:spcAft>
          <a:spcPct val="0"/>
        </a:spcAft>
        <a:defRPr sz="3000" b="1">
          <a:solidFill>
            <a:srgbClr val="7030A0"/>
          </a:solidFill>
          <a:latin typeface="+mn-lt"/>
          <a:ea typeface="+mj-ea"/>
          <a:cs typeface="+mj-cs"/>
        </a:defRPr>
      </a:lvl1pPr>
      <a:lvl2pPr marL="450850" indent="-450850" algn="l" rtl="0" eaLnBrk="1" fontAlgn="base" hangingPunct="1">
        <a:lnSpc>
          <a:spcPct val="90000"/>
        </a:lnSpc>
        <a:spcBef>
          <a:spcPct val="0"/>
        </a:spcBef>
        <a:spcAft>
          <a:spcPct val="0"/>
        </a:spcAft>
        <a:defRPr sz="3000" b="1">
          <a:solidFill>
            <a:srgbClr val="D33325"/>
          </a:solidFill>
          <a:latin typeface="Times New Roman" pitchFamily="84" charset="0"/>
        </a:defRPr>
      </a:lvl2pPr>
      <a:lvl3pPr marL="450850" indent="-450850" algn="l" rtl="0" eaLnBrk="1" fontAlgn="base" hangingPunct="1">
        <a:lnSpc>
          <a:spcPct val="90000"/>
        </a:lnSpc>
        <a:spcBef>
          <a:spcPct val="0"/>
        </a:spcBef>
        <a:spcAft>
          <a:spcPct val="0"/>
        </a:spcAft>
        <a:defRPr sz="3000" b="1">
          <a:solidFill>
            <a:srgbClr val="D33325"/>
          </a:solidFill>
          <a:latin typeface="Times New Roman" pitchFamily="84" charset="0"/>
        </a:defRPr>
      </a:lvl3pPr>
      <a:lvl4pPr marL="450850" indent="-450850" algn="l" rtl="0" eaLnBrk="1" fontAlgn="base" hangingPunct="1">
        <a:lnSpc>
          <a:spcPct val="90000"/>
        </a:lnSpc>
        <a:spcBef>
          <a:spcPct val="0"/>
        </a:spcBef>
        <a:spcAft>
          <a:spcPct val="0"/>
        </a:spcAft>
        <a:defRPr sz="3000" b="1">
          <a:solidFill>
            <a:srgbClr val="D33325"/>
          </a:solidFill>
          <a:latin typeface="Times New Roman" pitchFamily="84" charset="0"/>
        </a:defRPr>
      </a:lvl4pPr>
      <a:lvl5pPr marL="450850" indent="-450850" algn="l" rtl="0" eaLnBrk="1" fontAlgn="base" hangingPunct="1">
        <a:lnSpc>
          <a:spcPct val="90000"/>
        </a:lnSpc>
        <a:spcBef>
          <a:spcPct val="0"/>
        </a:spcBef>
        <a:spcAft>
          <a:spcPct val="0"/>
        </a:spcAft>
        <a:defRPr sz="3000" b="1">
          <a:solidFill>
            <a:srgbClr val="D33325"/>
          </a:solidFill>
          <a:latin typeface="Times New Roman" pitchFamily="84" charset="0"/>
        </a:defRPr>
      </a:lvl5pPr>
      <a:lvl6pPr marL="908050" indent="-450850" algn="l" rtl="0" eaLnBrk="1" fontAlgn="base" hangingPunct="1">
        <a:lnSpc>
          <a:spcPct val="90000"/>
        </a:lnSpc>
        <a:spcBef>
          <a:spcPct val="0"/>
        </a:spcBef>
        <a:spcAft>
          <a:spcPct val="0"/>
        </a:spcAft>
        <a:defRPr sz="3000" b="1">
          <a:solidFill>
            <a:srgbClr val="D33325"/>
          </a:solidFill>
          <a:latin typeface="Times New Roman" pitchFamily="84" charset="0"/>
        </a:defRPr>
      </a:lvl6pPr>
      <a:lvl7pPr marL="1365250" indent="-450850" algn="l" rtl="0" eaLnBrk="1" fontAlgn="base" hangingPunct="1">
        <a:lnSpc>
          <a:spcPct val="90000"/>
        </a:lnSpc>
        <a:spcBef>
          <a:spcPct val="0"/>
        </a:spcBef>
        <a:spcAft>
          <a:spcPct val="0"/>
        </a:spcAft>
        <a:defRPr sz="3000" b="1">
          <a:solidFill>
            <a:srgbClr val="D33325"/>
          </a:solidFill>
          <a:latin typeface="Times New Roman" pitchFamily="84" charset="0"/>
        </a:defRPr>
      </a:lvl7pPr>
      <a:lvl8pPr marL="1822450" indent="-450850" algn="l" rtl="0" eaLnBrk="1" fontAlgn="base" hangingPunct="1">
        <a:lnSpc>
          <a:spcPct val="90000"/>
        </a:lnSpc>
        <a:spcBef>
          <a:spcPct val="0"/>
        </a:spcBef>
        <a:spcAft>
          <a:spcPct val="0"/>
        </a:spcAft>
        <a:defRPr sz="3000" b="1">
          <a:solidFill>
            <a:srgbClr val="D33325"/>
          </a:solidFill>
          <a:latin typeface="Times New Roman" pitchFamily="84" charset="0"/>
        </a:defRPr>
      </a:lvl8pPr>
      <a:lvl9pPr marL="2279650" indent="-450850" algn="l" rtl="0" eaLnBrk="1" fontAlgn="base" hangingPunct="1">
        <a:lnSpc>
          <a:spcPct val="90000"/>
        </a:lnSpc>
        <a:spcBef>
          <a:spcPct val="0"/>
        </a:spcBef>
        <a:spcAft>
          <a:spcPct val="0"/>
        </a:spcAft>
        <a:defRPr sz="3000" b="1">
          <a:solidFill>
            <a:srgbClr val="D33325"/>
          </a:solidFill>
          <a:latin typeface="Times New Roman" pitchFamily="84" charset="0"/>
        </a:defRPr>
      </a:lvl9pPr>
    </p:titleStyle>
    <p:bodyStyle>
      <a:lvl1pPr marL="234950" indent="-234950" algn="l" rtl="0" eaLnBrk="1" fontAlgn="base" hangingPunct="1">
        <a:spcBef>
          <a:spcPct val="45000"/>
        </a:spcBef>
        <a:spcAft>
          <a:spcPct val="20000"/>
        </a:spcAft>
        <a:buClr>
          <a:srgbClr val="7030A0"/>
        </a:buClr>
        <a:buFont typeface="Arial" panose="020B0604020202020204" pitchFamily="34" charset="0"/>
        <a:buChar char="•"/>
        <a:defRPr sz="2600">
          <a:solidFill>
            <a:schemeClr val="tx1"/>
          </a:solidFill>
          <a:latin typeface="+mj-lt"/>
          <a:ea typeface="+mn-ea"/>
          <a:cs typeface="+mn-cs"/>
        </a:defRPr>
      </a:lvl1pPr>
      <a:lvl2pPr marL="512763" indent="-234950" algn="l" rtl="0" eaLnBrk="1" fontAlgn="base" hangingPunct="1">
        <a:spcBef>
          <a:spcPts val="600"/>
        </a:spcBef>
        <a:spcAft>
          <a:spcPts val="600"/>
        </a:spcAft>
        <a:buClr>
          <a:srgbClr val="7030A0"/>
        </a:buClr>
        <a:buFont typeface="Symbol" panose="05050102010706020507" pitchFamily="18" charset="2"/>
        <a:buChar char="-"/>
        <a:defRPr sz="2400">
          <a:solidFill>
            <a:schemeClr val="tx1"/>
          </a:solidFill>
          <a:latin typeface="+mj-lt"/>
        </a:defRPr>
      </a:lvl2pPr>
      <a:lvl3pPr marL="803275" indent="-231775" algn="l" rtl="0" eaLnBrk="1" fontAlgn="base" hangingPunct="1">
        <a:spcBef>
          <a:spcPts val="600"/>
        </a:spcBef>
        <a:spcAft>
          <a:spcPts val="600"/>
        </a:spcAft>
        <a:buClr>
          <a:srgbClr val="7030A0"/>
        </a:buClr>
        <a:buFont typeface="Arial" panose="020B0604020202020204" pitchFamily="34" charset="0"/>
        <a:buChar char="•"/>
        <a:defRPr sz="2200">
          <a:solidFill>
            <a:schemeClr val="tx1"/>
          </a:solidFill>
          <a:latin typeface="+mj-lt"/>
        </a:defRPr>
      </a:lvl3pPr>
      <a:lvl4pPr marL="1149350" indent="-234950" algn="l" rtl="0" eaLnBrk="1" fontAlgn="base" hangingPunct="1">
        <a:spcBef>
          <a:spcPts val="600"/>
        </a:spcBef>
        <a:spcAft>
          <a:spcPts val="600"/>
        </a:spcAft>
        <a:buClr>
          <a:srgbClr val="7030A0"/>
        </a:buClr>
        <a:buFont typeface="Symbol" panose="05050102010706020507" pitchFamily="18" charset="2"/>
        <a:buChar char="-"/>
        <a:defRPr sz="2200">
          <a:solidFill>
            <a:schemeClr val="tx1"/>
          </a:solidFill>
          <a:latin typeface="+mj-lt"/>
        </a:defRPr>
      </a:lvl4pPr>
      <a:lvl5pPr marL="1427163" indent="-227013" algn="l" rtl="0" eaLnBrk="1" fontAlgn="base" hangingPunct="1">
        <a:spcBef>
          <a:spcPts val="600"/>
        </a:spcBef>
        <a:spcAft>
          <a:spcPts val="600"/>
        </a:spcAft>
        <a:buClr>
          <a:srgbClr val="7030A0"/>
        </a:buClr>
        <a:buFont typeface="Arial" panose="020B0604020202020204" pitchFamily="34" charset="0"/>
        <a:buChar char="•"/>
        <a:defRPr sz="2200">
          <a:solidFill>
            <a:schemeClr val="tx1"/>
          </a:solidFill>
          <a:latin typeface="+mj-lt"/>
        </a:defRPr>
      </a:lvl5pPr>
      <a:lvl6pPr marL="2743200" indent="-334963" algn="l" rtl="0" eaLnBrk="1" fontAlgn="base" hangingPunct="1">
        <a:spcBef>
          <a:spcPct val="45000"/>
        </a:spcBef>
        <a:spcAft>
          <a:spcPct val="20000"/>
        </a:spcAft>
        <a:buClr>
          <a:srgbClr val="D33325"/>
        </a:buClr>
        <a:buFont typeface="Times New Roman" pitchFamily="84" charset="0"/>
        <a:buChar char="–"/>
        <a:defRPr sz="2600">
          <a:solidFill>
            <a:schemeClr val="tx1"/>
          </a:solidFill>
          <a:latin typeface="+mj-lt"/>
        </a:defRPr>
      </a:lvl6pPr>
      <a:lvl7pPr marL="3200400" indent="-334963" algn="l" rtl="0" eaLnBrk="1" fontAlgn="base" hangingPunct="1">
        <a:spcBef>
          <a:spcPct val="45000"/>
        </a:spcBef>
        <a:spcAft>
          <a:spcPct val="20000"/>
        </a:spcAft>
        <a:buClr>
          <a:srgbClr val="D33325"/>
        </a:buClr>
        <a:buFont typeface="Times New Roman" pitchFamily="84" charset="0"/>
        <a:buChar char="–"/>
        <a:defRPr sz="2600">
          <a:solidFill>
            <a:schemeClr val="tx1"/>
          </a:solidFill>
          <a:latin typeface="+mj-lt"/>
        </a:defRPr>
      </a:lvl7pPr>
      <a:lvl8pPr marL="3657600" indent="-334963" algn="l" rtl="0" eaLnBrk="1" fontAlgn="base" hangingPunct="1">
        <a:spcBef>
          <a:spcPct val="45000"/>
        </a:spcBef>
        <a:spcAft>
          <a:spcPct val="20000"/>
        </a:spcAft>
        <a:buClr>
          <a:srgbClr val="D33325"/>
        </a:buClr>
        <a:buFont typeface="Times New Roman" pitchFamily="84" charset="0"/>
        <a:buChar char="–"/>
        <a:defRPr sz="2600">
          <a:solidFill>
            <a:schemeClr val="tx1"/>
          </a:solidFill>
          <a:latin typeface="+mj-lt"/>
        </a:defRPr>
      </a:lvl8pPr>
      <a:lvl9pPr marL="4114800" indent="-334963" algn="l" rtl="0" eaLnBrk="1" fontAlgn="base" hangingPunct="1">
        <a:spcBef>
          <a:spcPct val="45000"/>
        </a:spcBef>
        <a:spcAft>
          <a:spcPct val="20000"/>
        </a:spcAft>
        <a:buClr>
          <a:srgbClr val="D33325"/>
        </a:buClr>
        <a:buFont typeface="Times New Roman" pitchFamily="84" charset="0"/>
        <a:buChar char="–"/>
        <a:defRPr sz="26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 Id="rId5" Type="http://schemas.openxmlformats.org/officeDocument/2006/relationships/image" Target="../media/image33.emf"/><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ln w="3175">
                  <a:solidFill>
                    <a:schemeClr val="tx1"/>
                  </a:solidFill>
                </a:ln>
                <a:solidFill>
                  <a:schemeClr val="bg1"/>
                </a:solidFill>
              </a:rPr>
              <a:t>Electric Charge and </a:t>
            </a:r>
            <a:br>
              <a:rPr lang="en-US" dirty="0">
                <a:ln w="3175">
                  <a:solidFill>
                    <a:schemeClr val="tx1"/>
                  </a:solidFill>
                </a:ln>
                <a:solidFill>
                  <a:schemeClr val="bg1"/>
                </a:solidFill>
              </a:rPr>
            </a:br>
            <a:r>
              <a:rPr lang="en-US" dirty="0">
                <a:ln w="3175">
                  <a:solidFill>
                    <a:schemeClr val="tx1"/>
                  </a:solidFill>
                </a:ln>
                <a:solidFill>
                  <a:schemeClr val="bg1"/>
                </a:solidFill>
              </a:rPr>
              <a:t>Electric Field</a:t>
            </a:r>
          </a:p>
        </p:txBody>
      </p:sp>
      <p:sp>
        <p:nvSpPr>
          <p:cNvPr id="3" name="Title 2"/>
          <p:cNvSpPr>
            <a:spLocks noGrp="1"/>
          </p:cNvSpPr>
          <p:nvPr>
            <p:ph type="ctrTitle"/>
          </p:nvPr>
        </p:nvSpPr>
        <p:spPr/>
        <p:txBody>
          <a:bodyPr/>
          <a:lstStyle/>
          <a:p>
            <a:r>
              <a:rPr lang="en-US" dirty="0"/>
              <a:t>Chapter 21</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spTree>
    <p:extLst>
      <p:ext uri="{BB962C8B-B14F-4D97-AF65-F5344CB8AC3E}">
        <p14:creationId xmlns:p14="http://schemas.microsoft.com/office/powerpoint/2010/main" val="2369695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Atoms and ions</a:t>
            </a:r>
          </a:p>
        </p:txBody>
      </p:sp>
      <p:sp>
        <p:nvSpPr>
          <p:cNvPr id="11267" name="Rectangle 3"/>
          <p:cNvSpPr>
            <a:spLocks noGrp="1" noChangeArrowheads="1"/>
          </p:cNvSpPr>
          <p:nvPr>
            <p:ph idx="1"/>
          </p:nvPr>
        </p:nvSpPr>
        <p:spPr>
          <a:xfrm>
            <a:off x="228600" y="685800"/>
            <a:ext cx="4343400" cy="5622926"/>
          </a:xfrm>
        </p:spPr>
        <p:txBody>
          <a:bodyPr/>
          <a:lstStyle/>
          <a:p>
            <a:r>
              <a:rPr lang="en-US" dirty="0"/>
              <a:t>A </a:t>
            </a:r>
            <a:r>
              <a:rPr lang="en-US" i="1" dirty="0"/>
              <a:t>positive</a:t>
            </a:r>
            <a:r>
              <a:rPr lang="en-US" dirty="0"/>
              <a:t> </a:t>
            </a:r>
            <a:r>
              <a:rPr lang="en-US" i="1" dirty="0"/>
              <a:t>ion</a:t>
            </a:r>
            <a:r>
              <a:rPr lang="en-US" dirty="0"/>
              <a:t> is an atom with one or more electrons removed. </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grpSp>
        <p:nvGrpSpPr>
          <p:cNvPr id="7" name="Group 6"/>
          <p:cNvGrpSpPr/>
          <p:nvPr/>
        </p:nvGrpSpPr>
        <p:grpSpPr>
          <a:xfrm>
            <a:off x="5004048" y="865632"/>
            <a:ext cx="3535680" cy="5126736"/>
            <a:chOff x="5004048" y="865632"/>
            <a:chExt cx="3535680" cy="512673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865632"/>
              <a:ext cx="3535680" cy="5126736"/>
            </a:xfrm>
            <a:prstGeom prst="rect">
              <a:avLst/>
            </a:prstGeom>
          </p:spPr>
        </p:pic>
        <p:sp>
          <p:nvSpPr>
            <p:cNvPr id="6" name="Rectangle 5"/>
            <p:cNvSpPr/>
            <p:nvPr/>
          </p:nvSpPr>
          <p:spPr bwMode="auto">
            <a:xfrm>
              <a:off x="5013573" y="3818383"/>
              <a:ext cx="360040" cy="311647"/>
            </a:xfrm>
            <a:prstGeom prst="rect">
              <a:avLst/>
            </a:prstGeom>
            <a:solidFill>
              <a:schemeClr val="bg1"/>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Atoms and ions</a:t>
            </a:r>
          </a:p>
        </p:txBody>
      </p:sp>
      <p:sp>
        <p:nvSpPr>
          <p:cNvPr id="12291" name="Rectangle 3"/>
          <p:cNvSpPr>
            <a:spLocks noGrp="1" noChangeArrowheads="1"/>
          </p:cNvSpPr>
          <p:nvPr>
            <p:ph idx="1"/>
          </p:nvPr>
        </p:nvSpPr>
        <p:spPr>
          <a:xfrm>
            <a:off x="228600" y="685800"/>
            <a:ext cx="4271392" cy="5622926"/>
          </a:xfrm>
        </p:spPr>
        <p:txBody>
          <a:bodyPr/>
          <a:lstStyle/>
          <a:p>
            <a:r>
              <a:rPr lang="en-US" dirty="0"/>
              <a:t>A </a:t>
            </a:r>
            <a:r>
              <a:rPr lang="en-US" i="1" dirty="0"/>
              <a:t>negative</a:t>
            </a:r>
            <a:r>
              <a:rPr lang="en-US" dirty="0"/>
              <a:t> </a:t>
            </a:r>
            <a:r>
              <a:rPr lang="en-US" i="1" dirty="0"/>
              <a:t>ion</a:t>
            </a:r>
            <a:r>
              <a:rPr lang="en-US" dirty="0"/>
              <a:t> is an atom with an excess of electrons. </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grpSp>
        <p:nvGrpSpPr>
          <p:cNvPr id="7" name="Group 6"/>
          <p:cNvGrpSpPr/>
          <p:nvPr/>
        </p:nvGrpSpPr>
        <p:grpSpPr>
          <a:xfrm>
            <a:off x="5292080" y="798207"/>
            <a:ext cx="3164933" cy="5884101"/>
            <a:chOff x="2840736" y="210312"/>
            <a:chExt cx="3462528" cy="643737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736" y="210312"/>
              <a:ext cx="3462528" cy="6437376"/>
            </a:xfrm>
            <a:prstGeom prst="rect">
              <a:avLst/>
            </a:prstGeom>
          </p:spPr>
        </p:pic>
        <p:sp>
          <p:nvSpPr>
            <p:cNvPr id="6" name="Rectangle 5"/>
            <p:cNvSpPr/>
            <p:nvPr/>
          </p:nvSpPr>
          <p:spPr bwMode="auto">
            <a:xfrm>
              <a:off x="2843808" y="4490070"/>
              <a:ext cx="360040" cy="288032"/>
            </a:xfrm>
            <a:prstGeom prst="rect">
              <a:avLst/>
            </a:prstGeom>
            <a:solidFill>
              <a:schemeClr val="bg1"/>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Conservation of charge</a:t>
            </a:r>
          </a:p>
        </p:txBody>
      </p:sp>
      <p:sp>
        <p:nvSpPr>
          <p:cNvPr id="13315" name="Rectangle 3"/>
          <p:cNvSpPr>
            <a:spLocks noGrp="1" noChangeArrowheads="1"/>
          </p:cNvSpPr>
          <p:nvPr>
            <p:ph idx="1"/>
          </p:nvPr>
        </p:nvSpPr>
        <p:spPr/>
        <p:txBody>
          <a:bodyPr/>
          <a:lstStyle/>
          <a:p>
            <a:r>
              <a:rPr lang="en-US" dirty="0"/>
              <a:t>The proton and electron have the same magnitude charge.</a:t>
            </a:r>
          </a:p>
          <a:p>
            <a:r>
              <a:rPr lang="en-US" dirty="0"/>
              <a:t>The magnitude of charge of the electron or proton is a natural unit of charge. All observable charge is </a:t>
            </a:r>
            <a:r>
              <a:rPr lang="en-US" i="1" dirty="0"/>
              <a:t>quantized</a:t>
            </a:r>
            <a:r>
              <a:rPr lang="en-US" dirty="0"/>
              <a:t> in this unit.</a:t>
            </a:r>
          </a:p>
          <a:p>
            <a:r>
              <a:rPr lang="en-US" dirty="0"/>
              <a:t>The universal </a:t>
            </a:r>
            <a:r>
              <a:rPr lang="en-US" b="1" dirty="0"/>
              <a:t>principle of charge conservation</a:t>
            </a:r>
            <a:r>
              <a:rPr lang="en-US" dirty="0"/>
              <a:t> states that the algebraic sum of all the electric charges in any closed system is constant.</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Conductors and insulators</a:t>
            </a:r>
          </a:p>
        </p:txBody>
      </p:sp>
      <p:sp>
        <p:nvSpPr>
          <p:cNvPr id="14339" name="Rectangle 3"/>
          <p:cNvSpPr>
            <a:spLocks noGrp="1" noChangeArrowheads="1"/>
          </p:cNvSpPr>
          <p:nvPr>
            <p:ph idx="1"/>
          </p:nvPr>
        </p:nvSpPr>
        <p:spPr>
          <a:xfrm>
            <a:off x="228600" y="4725738"/>
            <a:ext cx="8610600" cy="1727598"/>
          </a:xfrm>
        </p:spPr>
        <p:txBody>
          <a:bodyPr/>
          <a:lstStyle/>
          <a:p>
            <a:r>
              <a:rPr lang="en-CA" dirty="0"/>
              <a:t>Copper is a good conductor of electricity; nylon is a good insulator. The copper wire shown conducts charge between the metal ball and the charged plastic rod to charge the ball negatively.</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15" b="16095"/>
          <a:stretch/>
        </p:blipFill>
        <p:spPr>
          <a:xfrm>
            <a:off x="1624584" y="771599"/>
            <a:ext cx="5894832" cy="3960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Conductors and insulators</a:t>
            </a:r>
          </a:p>
        </p:txBody>
      </p:sp>
      <p:sp>
        <p:nvSpPr>
          <p:cNvPr id="15363" name="Rectangle 3"/>
          <p:cNvSpPr>
            <a:spLocks noGrp="1" noChangeArrowheads="1"/>
          </p:cNvSpPr>
          <p:nvPr>
            <p:ph idx="1"/>
          </p:nvPr>
        </p:nvSpPr>
        <p:spPr>
          <a:xfrm>
            <a:off x="228600" y="4941168"/>
            <a:ext cx="8610600" cy="1367558"/>
          </a:xfrm>
        </p:spPr>
        <p:txBody>
          <a:bodyPr/>
          <a:lstStyle/>
          <a:p>
            <a:r>
              <a:rPr lang="en-CA" dirty="0"/>
              <a:t>After it is negatively charged, the metal ball is repelled by a negatively charged plastic rod.</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498"/>
          <a:stretch/>
        </p:blipFill>
        <p:spPr>
          <a:xfrm>
            <a:off x="2136648" y="799405"/>
            <a:ext cx="4870704" cy="38153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Conductors and insulators</a:t>
            </a:r>
          </a:p>
        </p:txBody>
      </p:sp>
      <p:sp>
        <p:nvSpPr>
          <p:cNvPr id="16387" name="Rectangle 3"/>
          <p:cNvSpPr>
            <a:spLocks noGrp="1" noChangeArrowheads="1"/>
          </p:cNvSpPr>
          <p:nvPr>
            <p:ph idx="1"/>
          </p:nvPr>
        </p:nvSpPr>
        <p:spPr>
          <a:xfrm>
            <a:off x="228600" y="4941168"/>
            <a:ext cx="8610600" cy="1367558"/>
          </a:xfrm>
        </p:spPr>
        <p:txBody>
          <a:bodyPr/>
          <a:lstStyle/>
          <a:p>
            <a:r>
              <a:rPr lang="en-CA" dirty="0"/>
              <a:t>After it is negatively charged, the metal ball is attracted by a positively charged glass rod.</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450"/>
          <a:stretch/>
        </p:blipFill>
        <p:spPr>
          <a:xfrm>
            <a:off x="2000976" y="764704"/>
            <a:ext cx="5163312" cy="381226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Charging by induction in 4 steps: </a:t>
            </a:r>
            <a:br>
              <a:rPr lang="en-US"/>
            </a:br>
            <a:r>
              <a:rPr lang="en-US"/>
              <a:t>Steps 1 and 2</a:t>
            </a:r>
            <a:endParaRPr lang="en-US" dirty="0"/>
          </a:p>
        </p:txBody>
      </p:sp>
      <p:sp>
        <p:nvSpPr>
          <p:cNvPr id="17411" name="Rectangle 3"/>
          <p:cNvSpPr>
            <a:spLocks noGrp="1" noChangeArrowheads="1"/>
          </p:cNvSpPr>
          <p:nvPr>
            <p:ph idx="1"/>
          </p:nvPr>
        </p:nvSpPr>
        <p:spPr>
          <a:xfrm>
            <a:off x="228600" y="1075632"/>
            <a:ext cx="4415408" cy="5305696"/>
          </a:xfrm>
        </p:spPr>
        <p:txBody>
          <a:bodyPr/>
          <a:lstStyle/>
          <a:p>
            <a:pPr marL="514350" indent="-514350">
              <a:buFont typeface="+mj-lt"/>
              <a:buAutoNum type="arabicPeriod"/>
            </a:pPr>
            <a:r>
              <a:rPr lang="en-US" dirty="0"/>
              <a:t>Start with an uncharged metal ball supported by an insulating stand.</a:t>
            </a:r>
          </a:p>
          <a:p>
            <a:pPr marL="514350" indent="-514350">
              <a:buFont typeface="+mj-lt"/>
              <a:buAutoNum type="arabicPeriod"/>
            </a:pPr>
            <a:r>
              <a:rPr lang="en-CA" altLang="en-US" dirty="0"/>
              <a:t>When you bring a negatively charged rod near it, without actually touching it, the free electrons in the metal ball are repelled by the excess electrons on the rod, and they shift toward the right, away from the rod.</a:t>
            </a:r>
            <a:endParaRPr lang="en-US" alt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9123"/>
          <a:stretch/>
        </p:blipFill>
        <p:spPr>
          <a:xfrm>
            <a:off x="5746177" y="1147113"/>
            <a:ext cx="3188208" cy="235173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35275"/>
          <a:stretch/>
        </p:blipFill>
        <p:spPr>
          <a:xfrm>
            <a:off x="4680677" y="4050501"/>
            <a:ext cx="4355819" cy="26642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Charging by induction in 4 steps:  </a:t>
            </a:r>
            <a:br>
              <a:rPr lang="en-US" dirty="0"/>
            </a:br>
            <a:r>
              <a:rPr lang="en-US" dirty="0"/>
              <a:t>Steps 3 and 4</a:t>
            </a:r>
          </a:p>
        </p:txBody>
      </p:sp>
      <p:sp>
        <p:nvSpPr>
          <p:cNvPr id="18435" name="Rectangle 3"/>
          <p:cNvSpPr>
            <a:spLocks noGrp="1" noChangeArrowheads="1"/>
          </p:cNvSpPr>
          <p:nvPr>
            <p:ph idx="1"/>
          </p:nvPr>
        </p:nvSpPr>
        <p:spPr>
          <a:xfrm>
            <a:off x="228600" y="1075632"/>
            <a:ext cx="4919464" cy="5305696"/>
          </a:xfrm>
        </p:spPr>
        <p:txBody>
          <a:bodyPr/>
          <a:lstStyle/>
          <a:p>
            <a:pPr marL="514350" indent="-514350">
              <a:buFont typeface="+mj-lt"/>
              <a:buAutoNum type="arabicPeriod" startAt="3"/>
            </a:pPr>
            <a:r>
              <a:rPr lang="en-CA" dirty="0"/>
              <a:t>While the plastic rod is nearby, you touch one end of a conducting wire to the right surface of the ball and the other end to the ground.</a:t>
            </a:r>
          </a:p>
          <a:p>
            <a:pPr marL="514350" indent="-514350">
              <a:buFont typeface="+mj-lt"/>
              <a:buAutoNum type="arabicPeriod" startAt="3"/>
            </a:pPr>
            <a:r>
              <a:rPr lang="en-CA" altLang="en-US" dirty="0"/>
              <a:t>Now disconnect the wire, and then remove the rod. A net positive charge is left on the ball. The earth acquires a negative charge that is equal in magnitude to the induced positive charge remaining on the ball.</a:t>
            </a:r>
            <a:endParaRPr lang="en-US" alt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42125"/>
          <a:stretch/>
        </p:blipFill>
        <p:spPr>
          <a:xfrm>
            <a:off x="5065776" y="1096144"/>
            <a:ext cx="3742944" cy="211683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51641"/>
          <a:stretch/>
        </p:blipFill>
        <p:spPr>
          <a:xfrm>
            <a:off x="5607557" y="4716589"/>
            <a:ext cx="3236976" cy="212255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Electric forces on uncharged objects</a:t>
            </a:r>
          </a:p>
        </p:txBody>
      </p:sp>
      <p:sp>
        <p:nvSpPr>
          <p:cNvPr id="19459" name="Rectangle 3"/>
          <p:cNvSpPr>
            <a:spLocks noGrp="1" noChangeArrowheads="1"/>
          </p:cNvSpPr>
          <p:nvPr>
            <p:ph idx="1"/>
          </p:nvPr>
        </p:nvSpPr>
        <p:spPr/>
        <p:txBody>
          <a:bodyPr/>
          <a:lstStyle/>
          <a:p>
            <a:r>
              <a:rPr lang="en-CA" dirty="0"/>
              <a:t>A charged body can exert forces even on objects that are not charged themselves. </a:t>
            </a:r>
          </a:p>
          <a:p>
            <a:r>
              <a:rPr lang="en-CA" dirty="0"/>
              <a:t>If you rub a balloon on the rug and then hold the balloon against the ceiling, it sticks, even though the ceiling has no net electric charge.</a:t>
            </a:r>
          </a:p>
          <a:p>
            <a:r>
              <a:rPr lang="en-CA" altLang="en-US" dirty="0"/>
              <a:t>After you electrify a comb by </a:t>
            </a:r>
            <a:br>
              <a:rPr lang="en-CA" altLang="en-US" dirty="0"/>
            </a:br>
            <a:r>
              <a:rPr lang="en-CA" altLang="en-US" dirty="0"/>
              <a:t>running it through your hair, </a:t>
            </a:r>
            <a:br>
              <a:rPr lang="en-CA" altLang="en-US" dirty="0"/>
            </a:br>
            <a:r>
              <a:rPr lang="en-CA" altLang="en-US" dirty="0"/>
              <a:t>you can pick up uncharged bits </a:t>
            </a:r>
            <a:br>
              <a:rPr lang="en-CA" altLang="en-US" dirty="0"/>
            </a:br>
            <a:r>
              <a:rPr lang="en-CA" altLang="en-US" dirty="0"/>
              <a:t>of paper or plastic with it. </a:t>
            </a:r>
          </a:p>
          <a:p>
            <a:r>
              <a:rPr lang="en-CA" altLang="en-US" dirty="0"/>
              <a:t>How is this possible?</a:t>
            </a:r>
            <a:endParaRPr lang="en-US" alt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6726"/>
          <a:stretch/>
        </p:blipFill>
        <p:spPr>
          <a:xfrm>
            <a:off x="4932040" y="3039758"/>
            <a:ext cx="4035552" cy="324381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Electric forces on uncharged objects</a:t>
            </a:r>
          </a:p>
        </p:txBody>
      </p:sp>
      <p:sp>
        <p:nvSpPr>
          <p:cNvPr id="20483" name="Rectangle 3"/>
          <p:cNvSpPr>
            <a:spLocks noGrp="1" noChangeArrowheads="1"/>
          </p:cNvSpPr>
          <p:nvPr>
            <p:ph idx="1"/>
          </p:nvPr>
        </p:nvSpPr>
        <p:spPr/>
        <p:txBody>
          <a:bodyPr/>
          <a:lstStyle/>
          <a:p>
            <a:r>
              <a:rPr lang="en-CA" dirty="0"/>
              <a:t>The negatively charged plastic comb causes a slight shifting of charge within the molecules of the neutral insulator, an effect called </a:t>
            </a:r>
            <a:r>
              <a:rPr lang="en-CA" b="1" dirty="0"/>
              <a:t>polarization</a:t>
            </a:r>
            <a:r>
              <a:rPr lang="en-CA" dirty="0"/>
              <a:t>. </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grpSp>
        <p:nvGrpSpPr>
          <p:cNvPr id="7" name="Group 6"/>
          <p:cNvGrpSpPr/>
          <p:nvPr/>
        </p:nvGrpSpPr>
        <p:grpSpPr>
          <a:xfrm>
            <a:off x="2509647" y="2348880"/>
            <a:ext cx="4048506" cy="3664816"/>
            <a:chOff x="2392710" y="2348880"/>
            <a:chExt cx="4048506" cy="3664816"/>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566"/>
            <a:stretch/>
          </p:blipFill>
          <p:spPr>
            <a:xfrm>
              <a:off x="2411760" y="2420888"/>
              <a:ext cx="4029456" cy="3592808"/>
            </a:xfrm>
            <a:prstGeom prst="rect">
              <a:avLst/>
            </a:prstGeom>
          </p:spPr>
        </p:pic>
        <p:sp>
          <p:nvSpPr>
            <p:cNvPr id="6" name="Rectangle 5"/>
            <p:cNvSpPr/>
            <p:nvPr/>
          </p:nvSpPr>
          <p:spPr bwMode="auto">
            <a:xfrm>
              <a:off x="2392710" y="2348880"/>
              <a:ext cx="792088" cy="216024"/>
            </a:xfrm>
            <a:prstGeom prst="rect">
              <a:avLst/>
            </a:prstGeom>
            <a:solidFill>
              <a:schemeClr val="bg1"/>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Learning Goals for Lecture 1</a:t>
            </a:r>
          </a:p>
        </p:txBody>
      </p:sp>
      <p:sp>
        <p:nvSpPr>
          <p:cNvPr id="4099" name="Rectangle 3"/>
          <p:cNvSpPr>
            <a:spLocks noGrp="1" noChangeArrowheads="1"/>
          </p:cNvSpPr>
          <p:nvPr>
            <p:ph idx="1"/>
          </p:nvPr>
        </p:nvSpPr>
        <p:spPr/>
        <p:txBody>
          <a:bodyPr/>
          <a:lstStyle/>
          <a:p>
            <a:pPr marL="0" indent="0">
              <a:buNone/>
            </a:pPr>
            <a:r>
              <a:rPr lang="en-US" b="1" i="1" dirty="0"/>
              <a:t>Looking forward at …</a:t>
            </a:r>
          </a:p>
          <a:p>
            <a:r>
              <a:rPr lang="en-CA" dirty="0"/>
              <a:t>how objects become electrically charged, and how we know that electric charge is conserved.</a:t>
            </a:r>
          </a:p>
          <a:p>
            <a:r>
              <a:rPr lang="en-CA" dirty="0"/>
              <a:t>how to use Coulomb’s law to calculate the electric force between charges.</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Electric forces on uncharged objects</a:t>
            </a:r>
          </a:p>
        </p:txBody>
      </p:sp>
      <p:sp>
        <p:nvSpPr>
          <p:cNvPr id="21507" name="Rectangle 3"/>
          <p:cNvSpPr>
            <a:spLocks noGrp="1" noChangeArrowheads="1"/>
          </p:cNvSpPr>
          <p:nvPr>
            <p:ph idx="1"/>
          </p:nvPr>
        </p:nvSpPr>
        <p:spPr/>
        <p:txBody>
          <a:bodyPr/>
          <a:lstStyle/>
          <a:p>
            <a:r>
              <a:rPr lang="en-CA" dirty="0"/>
              <a:t>Note that a neutral insulator is also attracted to a </a:t>
            </a:r>
            <a:r>
              <a:rPr lang="en-CA" i="1" dirty="0"/>
              <a:t>positively</a:t>
            </a:r>
            <a:r>
              <a:rPr lang="en-CA" dirty="0"/>
              <a:t> charged comb. </a:t>
            </a:r>
          </a:p>
          <a:p>
            <a:r>
              <a:rPr lang="en-CA" dirty="0"/>
              <a:t>A charged object of </a:t>
            </a:r>
            <a:r>
              <a:rPr lang="en-CA" i="1" dirty="0"/>
              <a:t>either</a:t>
            </a:r>
            <a:r>
              <a:rPr lang="en-CA" dirty="0"/>
              <a:t> sign exerts an </a:t>
            </a:r>
            <a:r>
              <a:rPr lang="en-CA" i="1" dirty="0"/>
              <a:t>attractive</a:t>
            </a:r>
            <a:r>
              <a:rPr lang="en-CA" dirty="0"/>
              <a:t> force on an uncharged insulator.</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grpSp>
        <p:nvGrpSpPr>
          <p:cNvPr id="7" name="Group 6"/>
          <p:cNvGrpSpPr/>
          <p:nvPr/>
        </p:nvGrpSpPr>
        <p:grpSpPr>
          <a:xfrm>
            <a:off x="2555776" y="2636912"/>
            <a:ext cx="3916652" cy="3671814"/>
            <a:chOff x="2555776" y="2636912"/>
            <a:chExt cx="3916652" cy="3671814"/>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020"/>
            <a:stretch/>
          </p:blipFill>
          <p:spPr>
            <a:xfrm>
              <a:off x="2595372" y="2743350"/>
              <a:ext cx="3877056" cy="3565376"/>
            </a:xfrm>
            <a:prstGeom prst="rect">
              <a:avLst/>
            </a:prstGeom>
          </p:spPr>
        </p:pic>
        <p:sp>
          <p:nvSpPr>
            <p:cNvPr id="6" name="Rectangle 5"/>
            <p:cNvSpPr/>
            <p:nvPr/>
          </p:nvSpPr>
          <p:spPr bwMode="auto">
            <a:xfrm>
              <a:off x="2555776" y="2636912"/>
              <a:ext cx="864096" cy="216024"/>
            </a:xfrm>
            <a:prstGeom prst="rect">
              <a:avLst/>
            </a:prstGeom>
            <a:solidFill>
              <a:schemeClr val="bg1"/>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672" y="1682801"/>
            <a:ext cx="6010656" cy="4980432"/>
          </a:xfrm>
          <a:prstGeom prst="rect">
            <a:avLst/>
          </a:prstGeom>
        </p:spPr>
      </p:pic>
      <p:sp>
        <p:nvSpPr>
          <p:cNvPr id="22530" name="Rectangle 2"/>
          <p:cNvSpPr>
            <a:spLocks noGrp="1" noChangeArrowheads="1"/>
          </p:cNvSpPr>
          <p:nvPr>
            <p:ph type="title"/>
          </p:nvPr>
        </p:nvSpPr>
        <p:spPr/>
        <p:txBody>
          <a:bodyPr/>
          <a:lstStyle/>
          <a:p>
            <a:r>
              <a:rPr lang="en-US"/>
              <a:t>Electrostatic painting</a:t>
            </a:r>
          </a:p>
        </p:txBody>
      </p:sp>
      <p:sp>
        <p:nvSpPr>
          <p:cNvPr id="22531" name="Rectangle 3"/>
          <p:cNvSpPr>
            <a:spLocks noGrp="1" noChangeArrowheads="1"/>
          </p:cNvSpPr>
          <p:nvPr>
            <p:ph idx="1"/>
          </p:nvPr>
        </p:nvSpPr>
        <p:spPr/>
        <p:txBody>
          <a:bodyPr/>
          <a:lstStyle/>
          <a:p>
            <a:r>
              <a:rPr lang="en-US" dirty="0"/>
              <a:t>Induced positive charge on the metal object attracts the negatively charged paint droplets.</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Measuring the electric force between point charges</a:t>
            </a:r>
          </a:p>
        </p:txBody>
      </p:sp>
      <p:sp>
        <p:nvSpPr>
          <p:cNvPr id="23555" name="Rectangle 3"/>
          <p:cNvSpPr>
            <a:spLocks noGrp="1" noChangeArrowheads="1"/>
          </p:cNvSpPr>
          <p:nvPr>
            <p:ph idx="1"/>
          </p:nvPr>
        </p:nvSpPr>
        <p:spPr>
          <a:xfrm>
            <a:off x="228600" y="1075632"/>
            <a:ext cx="4487416" cy="5305696"/>
          </a:xfrm>
        </p:spPr>
        <p:txBody>
          <a:bodyPr/>
          <a:lstStyle/>
          <a:p>
            <a:r>
              <a:rPr lang="en-CA" sz="2400" dirty="0"/>
              <a:t>Coulomb studied the interaction forces of charged particles in detail in 1784. </a:t>
            </a:r>
          </a:p>
          <a:p>
            <a:r>
              <a:rPr lang="en-CA" sz="2400" dirty="0"/>
              <a:t>He used a torsion balance similar to the one used 13 years later by Cavendish to study the much weaker gravitational interaction. </a:t>
            </a:r>
          </a:p>
          <a:p>
            <a:r>
              <a:rPr lang="en-CA" sz="2400" dirty="0"/>
              <a:t>For point charges, Coulomb found that the magnitude of the electric force is inversely proportional to the square of the distance between the charges.</a:t>
            </a:r>
            <a:endParaRPr lang="en-US" sz="2400"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968"/>
          <a:stretch/>
        </p:blipFill>
        <p:spPr>
          <a:xfrm>
            <a:off x="4864828" y="1124744"/>
            <a:ext cx="4171667" cy="51845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Coulomb’s Law</a:t>
            </a:r>
          </a:p>
        </p:txBody>
      </p:sp>
      <p:sp>
        <p:nvSpPr>
          <p:cNvPr id="24579" name="Rectangle 3"/>
          <p:cNvSpPr>
            <a:spLocks noGrp="1" noChangeArrowheads="1"/>
          </p:cNvSpPr>
          <p:nvPr>
            <p:ph idx="1"/>
          </p:nvPr>
        </p:nvSpPr>
        <p:spPr/>
        <p:txBody>
          <a:bodyPr/>
          <a:lstStyle/>
          <a:p>
            <a:r>
              <a:rPr lang="en-US" b="1" dirty="0"/>
              <a:t>Coulomb’s</a:t>
            </a:r>
            <a:r>
              <a:rPr lang="en-US" dirty="0"/>
              <a:t> </a:t>
            </a:r>
            <a:r>
              <a:rPr lang="en-US" b="1" dirty="0"/>
              <a:t>Law</a:t>
            </a:r>
            <a:r>
              <a:rPr lang="en-US" dirty="0"/>
              <a:t>: The </a:t>
            </a:r>
            <a:br>
              <a:rPr lang="en-US" dirty="0"/>
            </a:br>
            <a:r>
              <a:rPr lang="en-US" dirty="0"/>
              <a:t>magnitude of the electric </a:t>
            </a:r>
            <a:br>
              <a:rPr lang="en-US" dirty="0"/>
            </a:br>
            <a:r>
              <a:rPr lang="en-US" dirty="0"/>
              <a:t>force between two point </a:t>
            </a:r>
            <a:br>
              <a:rPr lang="en-US" dirty="0"/>
            </a:br>
            <a:r>
              <a:rPr lang="en-US" dirty="0"/>
              <a:t>charges is directly </a:t>
            </a:r>
            <a:br>
              <a:rPr lang="en-US" dirty="0"/>
            </a:br>
            <a:r>
              <a:rPr lang="en-US" dirty="0"/>
              <a:t>proportional to the </a:t>
            </a:r>
            <a:br>
              <a:rPr lang="en-US" dirty="0"/>
            </a:br>
            <a:r>
              <a:rPr lang="en-US" dirty="0"/>
              <a:t>product of their charges </a:t>
            </a:r>
            <a:br>
              <a:rPr lang="en-US" dirty="0"/>
            </a:br>
            <a:r>
              <a:rPr lang="en-US" dirty="0"/>
              <a:t>and inversely proportional </a:t>
            </a:r>
            <a:br>
              <a:rPr lang="en-US" dirty="0"/>
            </a:br>
            <a:r>
              <a:rPr lang="en-US" dirty="0"/>
              <a:t>to the square of the </a:t>
            </a:r>
            <a:br>
              <a:rPr lang="en-US" dirty="0"/>
            </a:br>
            <a:r>
              <a:rPr lang="en-US" dirty="0"/>
              <a:t>distance between them. </a:t>
            </a:r>
            <a:br>
              <a:rPr lang="en-US" dirty="0"/>
            </a:b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731"/>
          <a:stretch/>
        </p:blipFill>
        <p:spPr>
          <a:xfrm>
            <a:off x="4482579" y="685800"/>
            <a:ext cx="4511040" cy="58109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966" y="4653136"/>
            <a:ext cx="1836750" cy="10081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394ED9-970F-4CB4-9D69-5B2DEBD7F978}"/>
              </a:ext>
            </a:extLst>
          </p:cNvPr>
          <p:cNvSpPr>
            <a:spLocks noGrp="1"/>
          </p:cNvSpPr>
          <p:nvPr>
            <p:ph type="ftr" sz="quarter" idx="3"/>
          </p:nvPr>
        </p:nvSpPr>
        <p:spPr/>
        <p:txBody>
          <a:bodyPr/>
          <a:lstStyle/>
          <a:p>
            <a:r>
              <a:rPr lang="en-US" altLang="en-US"/>
              <a:t>© 2016 Pearson Education, Ltd.</a:t>
            </a:r>
            <a:endParaRPr lang="en-US" altLang="en-US" dirty="0"/>
          </a:p>
        </p:txBody>
      </p:sp>
      <p:pic>
        <p:nvPicPr>
          <p:cNvPr id="7" name="Picture 6">
            <a:extLst>
              <a:ext uri="{FF2B5EF4-FFF2-40B4-BE49-F238E27FC236}">
                <a16:creationId xmlns:a16="http://schemas.microsoft.com/office/drawing/2014/main" id="{D36DBDF5-D6BC-48FA-A42E-88EB0BDEC7A8}"/>
              </a:ext>
            </a:extLst>
          </p:cNvPr>
          <p:cNvPicPr>
            <a:picLocks noChangeAspect="1"/>
          </p:cNvPicPr>
          <p:nvPr/>
        </p:nvPicPr>
        <p:blipFill>
          <a:blip r:embed="rId2"/>
          <a:stretch>
            <a:fillRect/>
          </a:stretch>
        </p:blipFill>
        <p:spPr>
          <a:xfrm>
            <a:off x="251519" y="116632"/>
            <a:ext cx="5387265" cy="504056"/>
          </a:xfrm>
          <a:prstGeom prst="rect">
            <a:avLst/>
          </a:prstGeom>
        </p:spPr>
      </p:pic>
      <p:pic>
        <p:nvPicPr>
          <p:cNvPr id="9" name="Picture 8">
            <a:extLst>
              <a:ext uri="{FF2B5EF4-FFF2-40B4-BE49-F238E27FC236}">
                <a16:creationId xmlns:a16="http://schemas.microsoft.com/office/drawing/2014/main" id="{FC94AA18-0C82-4136-9B91-51C4E744F930}"/>
              </a:ext>
            </a:extLst>
          </p:cNvPr>
          <p:cNvPicPr>
            <a:picLocks noChangeAspect="1"/>
          </p:cNvPicPr>
          <p:nvPr/>
        </p:nvPicPr>
        <p:blipFill>
          <a:blip r:embed="rId3"/>
          <a:stretch>
            <a:fillRect/>
          </a:stretch>
        </p:blipFill>
        <p:spPr>
          <a:xfrm>
            <a:off x="8156936" y="128062"/>
            <a:ext cx="746975" cy="603115"/>
          </a:xfrm>
          <a:prstGeom prst="rect">
            <a:avLst/>
          </a:prstGeom>
        </p:spPr>
      </p:pic>
      <p:pic>
        <p:nvPicPr>
          <p:cNvPr id="11" name="Picture 10">
            <a:extLst>
              <a:ext uri="{FF2B5EF4-FFF2-40B4-BE49-F238E27FC236}">
                <a16:creationId xmlns:a16="http://schemas.microsoft.com/office/drawing/2014/main" id="{250593A1-CDF7-4627-9ED8-26578A207E17}"/>
              </a:ext>
            </a:extLst>
          </p:cNvPr>
          <p:cNvPicPr>
            <a:picLocks noChangeAspect="1"/>
          </p:cNvPicPr>
          <p:nvPr/>
        </p:nvPicPr>
        <p:blipFill>
          <a:blip r:embed="rId4"/>
          <a:stretch>
            <a:fillRect/>
          </a:stretch>
        </p:blipFill>
        <p:spPr>
          <a:xfrm>
            <a:off x="251519" y="739180"/>
            <a:ext cx="7272809" cy="1357317"/>
          </a:xfrm>
          <a:prstGeom prst="rect">
            <a:avLst/>
          </a:prstGeom>
        </p:spPr>
      </p:pic>
      <p:pic>
        <p:nvPicPr>
          <p:cNvPr id="13" name="Picture 12">
            <a:extLst>
              <a:ext uri="{FF2B5EF4-FFF2-40B4-BE49-F238E27FC236}">
                <a16:creationId xmlns:a16="http://schemas.microsoft.com/office/drawing/2014/main" id="{D55ADEEA-F782-4F12-9AA7-59DE75ACBCE0}"/>
              </a:ext>
            </a:extLst>
          </p:cNvPr>
          <p:cNvPicPr>
            <a:picLocks noChangeAspect="1"/>
          </p:cNvPicPr>
          <p:nvPr/>
        </p:nvPicPr>
        <p:blipFill>
          <a:blip r:embed="rId5"/>
          <a:stretch>
            <a:fillRect/>
          </a:stretch>
        </p:blipFill>
        <p:spPr>
          <a:xfrm>
            <a:off x="395536" y="2242413"/>
            <a:ext cx="6552803" cy="2088232"/>
          </a:xfrm>
          <a:prstGeom prst="rect">
            <a:avLst/>
          </a:prstGeom>
        </p:spPr>
      </p:pic>
      <p:pic>
        <p:nvPicPr>
          <p:cNvPr id="15" name="Picture 14">
            <a:extLst>
              <a:ext uri="{FF2B5EF4-FFF2-40B4-BE49-F238E27FC236}">
                <a16:creationId xmlns:a16="http://schemas.microsoft.com/office/drawing/2014/main" id="{AF2E1F85-EADA-49BA-B4BA-EA7B73B57313}"/>
              </a:ext>
            </a:extLst>
          </p:cNvPr>
          <p:cNvPicPr>
            <a:picLocks noChangeAspect="1"/>
          </p:cNvPicPr>
          <p:nvPr/>
        </p:nvPicPr>
        <p:blipFill>
          <a:blip r:embed="rId6"/>
          <a:stretch>
            <a:fillRect/>
          </a:stretch>
        </p:blipFill>
        <p:spPr>
          <a:xfrm>
            <a:off x="395536" y="4520955"/>
            <a:ext cx="6664668" cy="1860373"/>
          </a:xfrm>
          <a:prstGeom prst="rect">
            <a:avLst/>
          </a:prstGeom>
        </p:spPr>
      </p:pic>
    </p:spTree>
    <p:extLst>
      <p:ext uri="{BB962C8B-B14F-4D97-AF65-F5344CB8AC3E}">
        <p14:creationId xmlns:p14="http://schemas.microsoft.com/office/powerpoint/2010/main" val="218575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17095C0-D5FB-4D24-BEC8-BDFC927BC9B3}"/>
              </a:ext>
            </a:extLst>
          </p:cNvPr>
          <p:cNvSpPr>
            <a:spLocks noGrp="1"/>
          </p:cNvSpPr>
          <p:nvPr>
            <p:ph type="ftr" sz="quarter" idx="3"/>
          </p:nvPr>
        </p:nvSpPr>
        <p:spPr/>
        <p:txBody>
          <a:bodyPr/>
          <a:lstStyle/>
          <a:p>
            <a:r>
              <a:rPr lang="en-US" altLang="en-US"/>
              <a:t>© 2016 Pearson Education, Ltd.</a:t>
            </a:r>
            <a:endParaRPr lang="en-US" altLang="en-US" dirty="0"/>
          </a:p>
        </p:txBody>
      </p:sp>
      <p:pic>
        <p:nvPicPr>
          <p:cNvPr id="4" name="Picture 3">
            <a:extLst>
              <a:ext uri="{FF2B5EF4-FFF2-40B4-BE49-F238E27FC236}">
                <a16:creationId xmlns:a16="http://schemas.microsoft.com/office/drawing/2014/main" id="{C7B2A9AD-A18F-4E41-822C-C7C542B293D9}"/>
              </a:ext>
            </a:extLst>
          </p:cNvPr>
          <p:cNvPicPr>
            <a:picLocks noChangeAspect="1"/>
          </p:cNvPicPr>
          <p:nvPr/>
        </p:nvPicPr>
        <p:blipFill>
          <a:blip r:embed="rId2"/>
          <a:stretch>
            <a:fillRect/>
          </a:stretch>
        </p:blipFill>
        <p:spPr>
          <a:xfrm>
            <a:off x="251520" y="116631"/>
            <a:ext cx="5184576" cy="390101"/>
          </a:xfrm>
          <a:prstGeom prst="rect">
            <a:avLst/>
          </a:prstGeom>
        </p:spPr>
      </p:pic>
      <p:pic>
        <p:nvPicPr>
          <p:cNvPr id="6" name="Picture 5">
            <a:extLst>
              <a:ext uri="{FF2B5EF4-FFF2-40B4-BE49-F238E27FC236}">
                <a16:creationId xmlns:a16="http://schemas.microsoft.com/office/drawing/2014/main" id="{0EFC42EB-8635-44D9-92DB-119DD6CDE63B}"/>
              </a:ext>
            </a:extLst>
          </p:cNvPr>
          <p:cNvPicPr>
            <a:picLocks noChangeAspect="1"/>
          </p:cNvPicPr>
          <p:nvPr/>
        </p:nvPicPr>
        <p:blipFill>
          <a:blip r:embed="rId3"/>
          <a:stretch>
            <a:fillRect/>
          </a:stretch>
        </p:blipFill>
        <p:spPr>
          <a:xfrm>
            <a:off x="8316416" y="105201"/>
            <a:ext cx="721217" cy="635540"/>
          </a:xfrm>
          <a:prstGeom prst="rect">
            <a:avLst/>
          </a:prstGeom>
        </p:spPr>
      </p:pic>
      <p:pic>
        <p:nvPicPr>
          <p:cNvPr id="8" name="Picture 7">
            <a:extLst>
              <a:ext uri="{FF2B5EF4-FFF2-40B4-BE49-F238E27FC236}">
                <a16:creationId xmlns:a16="http://schemas.microsoft.com/office/drawing/2014/main" id="{96E36977-31EC-4602-9855-B8C035553EAD}"/>
              </a:ext>
            </a:extLst>
          </p:cNvPr>
          <p:cNvPicPr>
            <a:picLocks noChangeAspect="1"/>
          </p:cNvPicPr>
          <p:nvPr/>
        </p:nvPicPr>
        <p:blipFill>
          <a:blip r:embed="rId4"/>
          <a:stretch>
            <a:fillRect/>
          </a:stretch>
        </p:blipFill>
        <p:spPr>
          <a:xfrm>
            <a:off x="251520" y="706451"/>
            <a:ext cx="6973348" cy="1354397"/>
          </a:xfrm>
          <a:prstGeom prst="rect">
            <a:avLst/>
          </a:prstGeom>
        </p:spPr>
      </p:pic>
      <p:pic>
        <p:nvPicPr>
          <p:cNvPr id="10" name="Picture 9">
            <a:extLst>
              <a:ext uri="{FF2B5EF4-FFF2-40B4-BE49-F238E27FC236}">
                <a16:creationId xmlns:a16="http://schemas.microsoft.com/office/drawing/2014/main" id="{E9344167-1434-4B92-9FF3-193266A27D6E}"/>
              </a:ext>
            </a:extLst>
          </p:cNvPr>
          <p:cNvPicPr>
            <a:picLocks noChangeAspect="1"/>
          </p:cNvPicPr>
          <p:nvPr/>
        </p:nvPicPr>
        <p:blipFill>
          <a:blip r:embed="rId5"/>
          <a:stretch>
            <a:fillRect/>
          </a:stretch>
        </p:blipFill>
        <p:spPr>
          <a:xfrm>
            <a:off x="262949" y="2188864"/>
            <a:ext cx="6617015" cy="2464272"/>
          </a:xfrm>
          <a:prstGeom prst="rect">
            <a:avLst/>
          </a:prstGeom>
        </p:spPr>
      </p:pic>
    </p:spTree>
    <p:extLst>
      <p:ext uri="{BB962C8B-B14F-4D97-AF65-F5344CB8AC3E}">
        <p14:creationId xmlns:p14="http://schemas.microsoft.com/office/powerpoint/2010/main" val="1537605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1779DE-6165-4E2F-9723-14EEB930EB83}"/>
              </a:ext>
            </a:extLst>
          </p:cNvPr>
          <p:cNvSpPr>
            <a:spLocks noGrp="1"/>
          </p:cNvSpPr>
          <p:nvPr>
            <p:ph type="ftr" sz="quarter" idx="3"/>
          </p:nvPr>
        </p:nvSpPr>
        <p:spPr/>
        <p:txBody>
          <a:bodyPr/>
          <a:lstStyle/>
          <a:p>
            <a:r>
              <a:rPr lang="en-US" altLang="en-US"/>
              <a:t>© 2016 Pearson Education, Ltd.</a:t>
            </a:r>
            <a:endParaRPr lang="en-US" altLang="en-US" dirty="0"/>
          </a:p>
        </p:txBody>
      </p:sp>
      <p:pic>
        <p:nvPicPr>
          <p:cNvPr id="3" name="Picture 2">
            <a:extLst>
              <a:ext uri="{FF2B5EF4-FFF2-40B4-BE49-F238E27FC236}">
                <a16:creationId xmlns:a16="http://schemas.microsoft.com/office/drawing/2014/main" id="{C32BFDF2-2822-4D43-8B44-BA4A1B0841C0}"/>
              </a:ext>
            </a:extLst>
          </p:cNvPr>
          <p:cNvPicPr>
            <a:picLocks noChangeAspect="1"/>
          </p:cNvPicPr>
          <p:nvPr/>
        </p:nvPicPr>
        <p:blipFill>
          <a:blip r:embed="rId2"/>
          <a:stretch>
            <a:fillRect/>
          </a:stretch>
        </p:blipFill>
        <p:spPr>
          <a:xfrm>
            <a:off x="107985" y="4761169"/>
            <a:ext cx="5979461" cy="392180"/>
          </a:xfrm>
          <a:prstGeom prst="rect">
            <a:avLst/>
          </a:prstGeom>
        </p:spPr>
      </p:pic>
      <p:pic>
        <p:nvPicPr>
          <p:cNvPr id="5" name="Picture 4">
            <a:extLst>
              <a:ext uri="{FF2B5EF4-FFF2-40B4-BE49-F238E27FC236}">
                <a16:creationId xmlns:a16="http://schemas.microsoft.com/office/drawing/2014/main" id="{9E91D08A-7F86-4ABE-B01B-237E7890B82D}"/>
              </a:ext>
            </a:extLst>
          </p:cNvPr>
          <p:cNvPicPr>
            <a:picLocks noChangeAspect="1"/>
          </p:cNvPicPr>
          <p:nvPr/>
        </p:nvPicPr>
        <p:blipFill>
          <a:blip r:embed="rId3"/>
          <a:stretch>
            <a:fillRect/>
          </a:stretch>
        </p:blipFill>
        <p:spPr>
          <a:xfrm>
            <a:off x="266693" y="2819344"/>
            <a:ext cx="5532041" cy="1753549"/>
          </a:xfrm>
          <a:prstGeom prst="rect">
            <a:avLst/>
          </a:prstGeom>
        </p:spPr>
      </p:pic>
      <p:pic>
        <p:nvPicPr>
          <p:cNvPr id="6" name="Picture 5">
            <a:extLst>
              <a:ext uri="{FF2B5EF4-FFF2-40B4-BE49-F238E27FC236}">
                <a16:creationId xmlns:a16="http://schemas.microsoft.com/office/drawing/2014/main" id="{EAA53F0A-2401-4ECE-9F77-AEBBF8C19713}"/>
              </a:ext>
            </a:extLst>
          </p:cNvPr>
          <p:cNvPicPr>
            <a:picLocks noChangeAspect="1"/>
          </p:cNvPicPr>
          <p:nvPr/>
        </p:nvPicPr>
        <p:blipFill>
          <a:blip r:embed="rId4"/>
          <a:stretch>
            <a:fillRect/>
          </a:stretch>
        </p:blipFill>
        <p:spPr>
          <a:xfrm>
            <a:off x="288407" y="188640"/>
            <a:ext cx="6617015" cy="2464272"/>
          </a:xfrm>
          <a:prstGeom prst="rect">
            <a:avLst/>
          </a:prstGeom>
        </p:spPr>
      </p:pic>
      <p:pic>
        <p:nvPicPr>
          <p:cNvPr id="8" name="Picture 7">
            <a:extLst>
              <a:ext uri="{FF2B5EF4-FFF2-40B4-BE49-F238E27FC236}">
                <a16:creationId xmlns:a16="http://schemas.microsoft.com/office/drawing/2014/main" id="{EB0F5D71-F788-46DE-8042-816024B24F40}"/>
              </a:ext>
            </a:extLst>
          </p:cNvPr>
          <p:cNvPicPr>
            <a:picLocks noChangeAspect="1"/>
          </p:cNvPicPr>
          <p:nvPr/>
        </p:nvPicPr>
        <p:blipFill>
          <a:blip r:embed="rId5"/>
          <a:stretch>
            <a:fillRect/>
          </a:stretch>
        </p:blipFill>
        <p:spPr>
          <a:xfrm>
            <a:off x="107985" y="5341626"/>
            <a:ext cx="5256103" cy="441116"/>
          </a:xfrm>
          <a:prstGeom prst="rect">
            <a:avLst/>
          </a:prstGeom>
        </p:spPr>
      </p:pic>
      <p:pic>
        <p:nvPicPr>
          <p:cNvPr id="10" name="Picture 9">
            <a:extLst>
              <a:ext uri="{FF2B5EF4-FFF2-40B4-BE49-F238E27FC236}">
                <a16:creationId xmlns:a16="http://schemas.microsoft.com/office/drawing/2014/main" id="{F8B7C54F-0206-4323-89F5-965DA32D0C92}"/>
              </a:ext>
            </a:extLst>
          </p:cNvPr>
          <p:cNvPicPr>
            <a:picLocks noChangeAspect="1"/>
          </p:cNvPicPr>
          <p:nvPr/>
        </p:nvPicPr>
        <p:blipFill>
          <a:blip r:embed="rId6"/>
          <a:stretch>
            <a:fillRect/>
          </a:stretch>
        </p:blipFill>
        <p:spPr>
          <a:xfrm>
            <a:off x="11616" y="5829152"/>
            <a:ext cx="7671642" cy="684933"/>
          </a:xfrm>
          <a:prstGeom prst="rect">
            <a:avLst/>
          </a:prstGeom>
        </p:spPr>
      </p:pic>
    </p:spTree>
    <p:extLst>
      <p:ext uri="{BB962C8B-B14F-4D97-AF65-F5344CB8AC3E}">
        <p14:creationId xmlns:p14="http://schemas.microsoft.com/office/powerpoint/2010/main" val="3358924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40A95C-05A1-4F3A-9A36-54BDDC3C9D3B}"/>
              </a:ext>
            </a:extLst>
          </p:cNvPr>
          <p:cNvSpPr>
            <a:spLocks noGrp="1"/>
          </p:cNvSpPr>
          <p:nvPr>
            <p:ph type="ftr" sz="quarter" idx="3"/>
          </p:nvPr>
        </p:nvSpPr>
        <p:spPr/>
        <p:txBody>
          <a:bodyPr/>
          <a:lstStyle/>
          <a:p>
            <a:r>
              <a:rPr lang="en-US" altLang="en-US"/>
              <a:t>© 2016 Pearson Education, Ltd.</a:t>
            </a:r>
            <a:endParaRPr lang="en-US" altLang="en-US" dirty="0"/>
          </a:p>
        </p:txBody>
      </p:sp>
      <p:pic>
        <p:nvPicPr>
          <p:cNvPr id="4" name="Picture 3">
            <a:extLst>
              <a:ext uri="{FF2B5EF4-FFF2-40B4-BE49-F238E27FC236}">
                <a16:creationId xmlns:a16="http://schemas.microsoft.com/office/drawing/2014/main" id="{9F37552F-F227-4047-A718-9B7079796972}"/>
              </a:ext>
            </a:extLst>
          </p:cNvPr>
          <p:cNvPicPr>
            <a:picLocks noChangeAspect="1"/>
          </p:cNvPicPr>
          <p:nvPr/>
        </p:nvPicPr>
        <p:blipFill>
          <a:blip r:embed="rId2"/>
          <a:stretch>
            <a:fillRect/>
          </a:stretch>
        </p:blipFill>
        <p:spPr>
          <a:xfrm>
            <a:off x="251520" y="692696"/>
            <a:ext cx="7346873" cy="1440159"/>
          </a:xfrm>
          <a:prstGeom prst="rect">
            <a:avLst/>
          </a:prstGeom>
        </p:spPr>
      </p:pic>
      <p:pic>
        <p:nvPicPr>
          <p:cNvPr id="6" name="Picture 5">
            <a:extLst>
              <a:ext uri="{FF2B5EF4-FFF2-40B4-BE49-F238E27FC236}">
                <a16:creationId xmlns:a16="http://schemas.microsoft.com/office/drawing/2014/main" id="{B0D518A5-85E9-48F3-AA9A-3F63EE92D387}"/>
              </a:ext>
            </a:extLst>
          </p:cNvPr>
          <p:cNvPicPr>
            <a:picLocks noChangeAspect="1"/>
          </p:cNvPicPr>
          <p:nvPr/>
        </p:nvPicPr>
        <p:blipFill>
          <a:blip r:embed="rId3"/>
          <a:stretch>
            <a:fillRect/>
          </a:stretch>
        </p:blipFill>
        <p:spPr>
          <a:xfrm>
            <a:off x="253802" y="116632"/>
            <a:ext cx="5773008" cy="404664"/>
          </a:xfrm>
          <a:prstGeom prst="rect">
            <a:avLst/>
          </a:prstGeom>
        </p:spPr>
      </p:pic>
      <p:pic>
        <p:nvPicPr>
          <p:cNvPr id="8" name="Picture 7">
            <a:extLst>
              <a:ext uri="{FF2B5EF4-FFF2-40B4-BE49-F238E27FC236}">
                <a16:creationId xmlns:a16="http://schemas.microsoft.com/office/drawing/2014/main" id="{0E5447D5-A3AF-4344-8F13-13FC3855CA89}"/>
              </a:ext>
            </a:extLst>
          </p:cNvPr>
          <p:cNvPicPr>
            <a:picLocks noChangeAspect="1"/>
          </p:cNvPicPr>
          <p:nvPr/>
        </p:nvPicPr>
        <p:blipFill>
          <a:blip r:embed="rId4"/>
          <a:stretch>
            <a:fillRect/>
          </a:stretch>
        </p:blipFill>
        <p:spPr>
          <a:xfrm>
            <a:off x="8422783" y="4436"/>
            <a:ext cx="721217" cy="629055"/>
          </a:xfrm>
          <a:prstGeom prst="rect">
            <a:avLst/>
          </a:prstGeom>
        </p:spPr>
      </p:pic>
      <p:pic>
        <p:nvPicPr>
          <p:cNvPr id="10" name="Picture 9">
            <a:extLst>
              <a:ext uri="{FF2B5EF4-FFF2-40B4-BE49-F238E27FC236}">
                <a16:creationId xmlns:a16="http://schemas.microsoft.com/office/drawing/2014/main" id="{149559BF-BB8D-4FC9-AC04-FD57BF00072C}"/>
              </a:ext>
            </a:extLst>
          </p:cNvPr>
          <p:cNvPicPr>
            <a:picLocks noChangeAspect="1"/>
          </p:cNvPicPr>
          <p:nvPr/>
        </p:nvPicPr>
        <p:blipFill>
          <a:blip r:embed="rId5"/>
          <a:stretch>
            <a:fillRect/>
          </a:stretch>
        </p:blipFill>
        <p:spPr>
          <a:xfrm>
            <a:off x="1403648" y="2329774"/>
            <a:ext cx="5315320" cy="3979546"/>
          </a:xfrm>
          <a:prstGeom prst="rect">
            <a:avLst/>
          </a:prstGeom>
        </p:spPr>
      </p:pic>
    </p:spTree>
    <p:extLst>
      <p:ext uri="{BB962C8B-B14F-4D97-AF65-F5344CB8AC3E}">
        <p14:creationId xmlns:p14="http://schemas.microsoft.com/office/powerpoint/2010/main" val="3632786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B19F9-FF2F-4968-9FB8-9803C7E55878}"/>
              </a:ext>
            </a:extLst>
          </p:cNvPr>
          <p:cNvPicPr>
            <a:picLocks noChangeAspect="1"/>
          </p:cNvPicPr>
          <p:nvPr/>
        </p:nvPicPr>
        <p:blipFill>
          <a:blip r:embed="rId3"/>
          <a:stretch>
            <a:fillRect/>
          </a:stretch>
        </p:blipFill>
        <p:spPr>
          <a:xfrm>
            <a:off x="1619672" y="3130653"/>
            <a:ext cx="6378134" cy="1440160"/>
          </a:xfrm>
          <a:prstGeom prst="rect">
            <a:avLst/>
          </a:prstGeom>
        </p:spPr>
      </p:pic>
      <p:pic>
        <p:nvPicPr>
          <p:cNvPr id="5" name="Picture 4">
            <a:extLst>
              <a:ext uri="{FF2B5EF4-FFF2-40B4-BE49-F238E27FC236}">
                <a16:creationId xmlns:a16="http://schemas.microsoft.com/office/drawing/2014/main" id="{B7F8C5EB-F069-47B5-8A42-FD2E72E06521}"/>
              </a:ext>
            </a:extLst>
          </p:cNvPr>
          <p:cNvPicPr>
            <a:picLocks noChangeAspect="1"/>
          </p:cNvPicPr>
          <p:nvPr/>
        </p:nvPicPr>
        <p:blipFill>
          <a:blip r:embed="rId4"/>
          <a:stretch>
            <a:fillRect/>
          </a:stretch>
        </p:blipFill>
        <p:spPr>
          <a:xfrm>
            <a:off x="1979712" y="0"/>
            <a:ext cx="4135663" cy="3096344"/>
          </a:xfrm>
          <a:prstGeom prst="rect">
            <a:avLst/>
          </a:prstGeom>
        </p:spPr>
      </p:pic>
      <p:pic>
        <p:nvPicPr>
          <p:cNvPr id="7" name="Picture 6">
            <a:extLst>
              <a:ext uri="{FF2B5EF4-FFF2-40B4-BE49-F238E27FC236}">
                <a16:creationId xmlns:a16="http://schemas.microsoft.com/office/drawing/2014/main" id="{59B67EBB-ED75-43D2-9969-3F70AC11C738}"/>
              </a:ext>
            </a:extLst>
          </p:cNvPr>
          <p:cNvPicPr>
            <a:picLocks noChangeAspect="1"/>
          </p:cNvPicPr>
          <p:nvPr/>
        </p:nvPicPr>
        <p:blipFill>
          <a:blip r:embed="rId5"/>
          <a:stretch>
            <a:fillRect/>
          </a:stretch>
        </p:blipFill>
        <p:spPr>
          <a:xfrm>
            <a:off x="1475656" y="4559363"/>
            <a:ext cx="6925184" cy="1175018"/>
          </a:xfrm>
          <a:prstGeom prst="rect">
            <a:avLst/>
          </a:prstGeom>
        </p:spPr>
      </p:pic>
      <p:sp>
        <p:nvSpPr>
          <p:cNvPr id="11" name="TextBox 10">
            <a:extLst>
              <a:ext uri="{FF2B5EF4-FFF2-40B4-BE49-F238E27FC236}">
                <a16:creationId xmlns:a16="http://schemas.microsoft.com/office/drawing/2014/main" id="{75CBB941-D901-48C7-9A74-0FFDDACBC23A}"/>
              </a:ext>
            </a:extLst>
          </p:cNvPr>
          <p:cNvSpPr txBox="1"/>
          <p:nvPr/>
        </p:nvSpPr>
        <p:spPr>
          <a:xfrm>
            <a:off x="594430" y="5877272"/>
            <a:ext cx="8542674" cy="461665"/>
          </a:xfrm>
          <a:prstGeom prst="rect">
            <a:avLst/>
          </a:prstGeom>
          <a:noFill/>
        </p:spPr>
        <p:txBody>
          <a:bodyPr wrap="square">
            <a:spAutoFit/>
          </a:bodyPr>
          <a:lstStyle/>
          <a:p>
            <a:pPr algn="l"/>
            <a:r>
              <a:rPr lang="en-US" sz="2400" b="0" i="0" u="none" strike="noStrike" baseline="0" dirty="0">
                <a:latin typeface="TimesLTStd-Roman"/>
              </a:rPr>
              <a:t>The total force on </a:t>
            </a:r>
            <a:r>
              <a:rPr lang="en-US" sz="2400" b="0" i="1" u="none" strike="noStrike" baseline="0" dirty="0">
                <a:latin typeface="TimesLTStd-Italic"/>
              </a:rPr>
              <a:t>Q </a:t>
            </a:r>
            <a:r>
              <a:rPr lang="en-US" sz="2400" b="0" i="0" u="none" strike="noStrike" baseline="0" dirty="0">
                <a:latin typeface="TimesLTStd-Roman"/>
              </a:rPr>
              <a:t>is in the </a:t>
            </a:r>
            <a:r>
              <a:rPr lang="en-US" sz="2400" b="0" i="0" u="none" strike="noStrike" baseline="0" dirty="0">
                <a:latin typeface="PearsonMATHPRO02"/>
              </a:rPr>
              <a:t>+</a:t>
            </a:r>
            <a:r>
              <a:rPr lang="en-US" sz="2400" b="0" i="1" u="none" strike="noStrike" baseline="0" dirty="0">
                <a:latin typeface="TimesLTStd-Italic"/>
              </a:rPr>
              <a:t>x</a:t>
            </a:r>
            <a:r>
              <a:rPr lang="en-US" sz="2400" b="0" i="0" u="none" strike="noStrike" baseline="0" dirty="0">
                <a:latin typeface="TimesLTStd-Roman"/>
              </a:rPr>
              <a:t>-direction, with magnitude 0.46 N.</a:t>
            </a:r>
            <a:endParaRPr lang="en-MY" dirty="0"/>
          </a:p>
        </p:txBody>
      </p:sp>
    </p:spTree>
    <p:extLst>
      <p:ext uri="{BB962C8B-B14F-4D97-AF65-F5344CB8AC3E}">
        <p14:creationId xmlns:p14="http://schemas.microsoft.com/office/powerpoint/2010/main" val="359219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21BD2-1CB3-407B-8A3B-6F6BE6DE07B4}"/>
              </a:ext>
            </a:extLst>
          </p:cNvPr>
          <p:cNvSpPr>
            <a:spLocks noGrp="1"/>
          </p:cNvSpPr>
          <p:nvPr>
            <p:ph type="title"/>
          </p:nvPr>
        </p:nvSpPr>
        <p:spPr/>
        <p:txBody>
          <a:bodyPr/>
          <a:lstStyle/>
          <a:p>
            <a:r>
              <a:rPr lang="en-US" dirty="0"/>
              <a:t>Summary</a:t>
            </a:r>
            <a:endParaRPr lang="en-MY" dirty="0"/>
          </a:p>
        </p:txBody>
      </p:sp>
      <p:sp>
        <p:nvSpPr>
          <p:cNvPr id="4" name="Content Placeholder 3">
            <a:extLst>
              <a:ext uri="{FF2B5EF4-FFF2-40B4-BE49-F238E27FC236}">
                <a16:creationId xmlns:a16="http://schemas.microsoft.com/office/drawing/2014/main" id="{D7944945-80E7-4B67-8E7D-356412CEC9AF}"/>
              </a:ext>
            </a:extLst>
          </p:cNvPr>
          <p:cNvSpPr>
            <a:spLocks noGrp="1"/>
          </p:cNvSpPr>
          <p:nvPr>
            <p:ph idx="1"/>
          </p:nvPr>
        </p:nvSpPr>
        <p:spPr>
          <a:xfrm>
            <a:off x="228600" y="685800"/>
            <a:ext cx="8610600" cy="943000"/>
          </a:xfrm>
        </p:spPr>
        <p:txBody>
          <a:bodyPr/>
          <a:lstStyle/>
          <a:p>
            <a:pPr algn="l"/>
            <a:r>
              <a:rPr lang="en-US" sz="2800" b="0" i="0" u="none" strike="noStrike" baseline="0" dirty="0">
                <a:latin typeface="TimesLTStd-Roman"/>
              </a:rPr>
              <a:t>The directions of the forces the two charges exert on each other are always along the line joining them.</a:t>
            </a:r>
            <a:endParaRPr lang="en-MY" dirty="0"/>
          </a:p>
        </p:txBody>
      </p:sp>
      <p:sp>
        <p:nvSpPr>
          <p:cNvPr id="2" name="Footer Placeholder 1">
            <a:extLst>
              <a:ext uri="{FF2B5EF4-FFF2-40B4-BE49-F238E27FC236}">
                <a16:creationId xmlns:a16="http://schemas.microsoft.com/office/drawing/2014/main" id="{ED16FF53-D1C5-4496-A91E-F6DC6A745B41}"/>
              </a:ext>
            </a:extLst>
          </p:cNvPr>
          <p:cNvSpPr>
            <a:spLocks noGrp="1"/>
          </p:cNvSpPr>
          <p:nvPr>
            <p:ph type="ftr" sz="quarter" idx="3"/>
          </p:nvPr>
        </p:nvSpPr>
        <p:spPr/>
        <p:txBody>
          <a:bodyPr/>
          <a:lstStyle/>
          <a:p>
            <a:r>
              <a:rPr lang="en-US" altLang="en-US"/>
              <a:t>© 2016 Pearson Education, Ltd.</a:t>
            </a:r>
            <a:endParaRPr lang="en-US" altLang="en-US" dirty="0"/>
          </a:p>
        </p:txBody>
      </p:sp>
      <p:pic>
        <p:nvPicPr>
          <p:cNvPr id="6" name="Picture 5">
            <a:extLst>
              <a:ext uri="{FF2B5EF4-FFF2-40B4-BE49-F238E27FC236}">
                <a16:creationId xmlns:a16="http://schemas.microsoft.com/office/drawing/2014/main" id="{FFBFF324-B5A2-4791-A46B-295CD10D5E7F}"/>
              </a:ext>
            </a:extLst>
          </p:cNvPr>
          <p:cNvPicPr>
            <a:picLocks noChangeAspect="1"/>
          </p:cNvPicPr>
          <p:nvPr/>
        </p:nvPicPr>
        <p:blipFill>
          <a:blip r:embed="rId2"/>
          <a:stretch>
            <a:fillRect/>
          </a:stretch>
        </p:blipFill>
        <p:spPr>
          <a:xfrm>
            <a:off x="2267744" y="1554275"/>
            <a:ext cx="4176464" cy="5303725"/>
          </a:xfrm>
          <a:prstGeom prst="rect">
            <a:avLst/>
          </a:prstGeom>
        </p:spPr>
      </p:pic>
    </p:spTree>
    <p:extLst>
      <p:ext uri="{BB962C8B-B14F-4D97-AF65-F5344CB8AC3E}">
        <p14:creationId xmlns:p14="http://schemas.microsoft.com/office/powerpoint/2010/main" val="3640489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Introduction</a:t>
            </a:r>
          </a:p>
        </p:txBody>
      </p:sp>
      <p:sp>
        <p:nvSpPr>
          <p:cNvPr id="5123" name="Rectangle 3"/>
          <p:cNvSpPr>
            <a:spLocks noGrp="1" noChangeArrowheads="1"/>
          </p:cNvSpPr>
          <p:nvPr>
            <p:ph idx="1"/>
          </p:nvPr>
        </p:nvSpPr>
        <p:spPr/>
        <p:txBody>
          <a:bodyPr/>
          <a:lstStyle/>
          <a:p>
            <a:r>
              <a:rPr lang="en-CA" dirty="0"/>
              <a:t>Water makes life </a:t>
            </a:r>
            <a:br>
              <a:rPr lang="en-CA" dirty="0"/>
            </a:br>
            <a:r>
              <a:rPr lang="en-CA" dirty="0"/>
              <a:t>possible: The cells of </a:t>
            </a:r>
            <a:br>
              <a:rPr lang="en-CA" dirty="0"/>
            </a:br>
            <a:r>
              <a:rPr lang="en-CA" dirty="0"/>
              <a:t>your body could not </a:t>
            </a:r>
            <a:br>
              <a:rPr lang="en-CA" dirty="0"/>
            </a:br>
            <a:r>
              <a:rPr lang="en-CA" dirty="0"/>
              <a:t>function without </a:t>
            </a:r>
            <a:br>
              <a:rPr lang="en-CA" dirty="0"/>
            </a:br>
            <a:r>
              <a:rPr lang="en-CA" dirty="0"/>
              <a:t>water in which to </a:t>
            </a:r>
            <a:br>
              <a:rPr lang="en-CA" dirty="0"/>
            </a:br>
            <a:r>
              <a:rPr lang="en-CA" dirty="0"/>
              <a:t>dissolve essential </a:t>
            </a:r>
            <a:br>
              <a:rPr lang="en-CA" dirty="0"/>
            </a:br>
            <a:r>
              <a:rPr lang="en-CA" dirty="0"/>
              <a:t>biological molecules.</a:t>
            </a:r>
          </a:p>
          <a:p>
            <a:r>
              <a:rPr lang="en-US" altLang="en-US" dirty="0"/>
              <a:t>What electrical properties of the water molecule allow it to be such a good solvent?</a:t>
            </a:r>
          </a:p>
          <a:p>
            <a:r>
              <a:rPr lang="en-US" altLang="en-US" dirty="0"/>
              <a:t>We now begin our study of </a:t>
            </a:r>
            <a:r>
              <a:rPr lang="en-US" altLang="en-US" i="1" dirty="0"/>
              <a:t>electromagnetism</a:t>
            </a:r>
            <a:r>
              <a:rPr lang="en-US" altLang="en-US" dirty="0"/>
              <a:t>, one of the four fundamental forces.</a:t>
            </a:r>
          </a:p>
          <a:p>
            <a:r>
              <a:rPr lang="en-US" altLang="en-US" dirty="0"/>
              <a:t>We start with electric charge and look at electric fields.</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184" y="685800"/>
            <a:ext cx="5284112" cy="30114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675CED-481D-46B2-8433-79AB8039C939}"/>
              </a:ext>
            </a:extLst>
          </p:cNvPr>
          <p:cNvSpPr>
            <a:spLocks noGrp="1"/>
          </p:cNvSpPr>
          <p:nvPr>
            <p:ph type="title"/>
          </p:nvPr>
        </p:nvSpPr>
        <p:spPr/>
        <p:txBody>
          <a:bodyPr/>
          <a:lstStyle/>
          <a:p>
            <a:endParaRPr lang="en-MY"/>
          </a:p>
        </p:txBody>
      </p:sp>
      <p:pic>
        <p:nvPicPr>
          <p:cNvPr id="8" name="Static electricity _ Fun experiments using Static Electricity _ Balloon_comb &amp; paper experiment">
            <a:hlinkClick r:id="" action="ppaction://media"/>
            <a:extLst>
              <a:ext uri="{FF2B5EF4-FFF2-40B4-BE49-F238E27FC236}">
                <a16:creationId xmlns:a16="http://schemas.microsoft.com/office/drawing/2014/main" id="{CACBB0A8-FEC3-40C3-BF36-B811E0E398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8600" y="1074738"/>
            <a:ext cx="8610600" cy="4843462"/>
          </a:xfrm>
        </p:spPr>
      </p:pic>
      <p:sp>
        <p:nvSpPr>
          <p:cNvPr id="4" name="Footer Placeholder 3">
            <a:extLst>
              <a:ext uri="{FF2B5EF4-FFF2-40B4-BE49-F238E27FC236}">
                <a16:creationId xmlns:a16="http://schemas.microsoft.com/office/drawing/2014/main" id="{1C664DEF-7D5F-4186-B3F5-084DFCC11264}"/>
              </a:ext>
            </a:extLst>
          </p:cNvPr>
          <p:cNvSpPr>
            <a:spLocks noGrp="1"/>
          </p:cNvSpPr>
          <p:nvPr>
            <p:ph type="ftr" sz="quarter" idx="3"/>
          </p:nvPr>
        </p:nvSpPr>
        <p:spPr/>
        <p:txBody>
          <a:bodyPr/>
          <a:lstStyle/>
          <a:p>
            <a:r>
              <a:rPr lang="en-US" altLang="en-US"/>
              <a:t>© 2016 Pearson Education, Ltd.</a:t>
            </a:r>
            <a:endParaRPr lang="en-US" altLang="en-US" dirty="0"/>
          </a:p>
        </p:txBody>
      </p:sp>
    </p:spTree>
    <p:extLst>
      <p:ext uri="{BB962C8B-B14F-4D97-AF65-F5344CB8AC3E}">
        <p14:creationId xmlns:p14="http://schemas.microsoft.com/office/powerpoint/2010/main" val="5703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Electric charge</a:t>
            </a:r>
          </a:p>
        </p:txBody>
      </p:sp>
      <p:sp>
        <p:nvSpPr>
          <p:cNvPr id="6147" name="Rectangle 3"/>
          <p:cNvSpPr>
            <a:spLocks noGrp="1" noChangeArrowheads="1"/>
          </p:cNvSpPr>
          <p:nvPr>
            <p:ph idx="1"/>
          </p:nvPr>
        </p:nvSpPr>
        <p:spPr>
          <a:xfrm>
            <a:off x="228600" y="685800"/>
            <a:ext cx="4343400" cy="5622926"/>
          </a:xfrm>
        </p:spPr>
        <p:txBody>
          <a:bodyPr/>
          <a:lstStyle/>
          <a:p>
            <a:r>
              <a:rPr lang="en-CA" dirty="0"/>
              <a:t>Plastic rods and fur (real or fake) are particularly good for demonstrating </a:t>
            </a:r>
            <a:r>
              <a:rPr lang="en-CA" b="1" dirty="0"/>
              <a:t>electrostatics</a:t>
            </a:r>
            <a:r>
              <a:rPr lang="en-CA" dirty="0"/>
              <a:t>, the interactions between electric charges that are at rest (or nearly so). </a:t>
            </a:r>
          </a:p>
          <a:p>
            <a:r>
              <a:rPr lang="en-CA" dirty="0"/>
              <a:t>After we charge both plastic rods by rubbing them with the piece of fur, we find that the rods </a:t>
            </a:r>
            <a:r>
              <a:rPr lang="en-CA" i="1" dirty="0"/>
              <a:t>repel</a:t>
            </a:r>
            <a:r>
              <a:rPr lang="en-CA" dirty="0"/>
              <a:t> each other.</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968"/>
          <a:stretch/>
        </p:blipFill>
        <p:spPr>
          <a:xfrm>
            <a:off x="4532759" y="748128"/>
            <a:ext cx="4212336" cy="56669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Electric charge</a:t>
            </a:r>
          </a:p>
        </p:txBody>
      </p:sp>
      <p:sp>
        <p:nvSpPr>
          <p:cNvPr id="7171" name="Rectangle 3"/>
          <p:cNvSpPr>
            <a:spLocks noGrp="1" noChangeArrowheads="1"/>
          </p:cNvSpPr>
          <p:nvPr>
            <p:ph idx="1"/>
          </p:nvPr>
        </p:nvSpPr>
        <p:spPr>
          <a:xfrm>
            <a:off x="228600" y="685800"/>
            <a:ext cx="4343400" cy="5622926"/>
          </a:xfrm>
        </p:spPr>
        <p:txBody>
          <a:bodyPr/>
          <a:lstStyle/>
          <a:p>
            <a:r>
              <a:rPr lang="en-CA" dirty="0"/>
              <a:t>When we rub glass rods with silk, the glass rods also become charged and repel each other.</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968"/>
          <a:stretch/>
        </p:blipFill>
        <p:spPr>
          <a:xfrm>
            <a:off x="4716016" y="815621"/>
            <a:ext cx="3962400" cy="56669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Electric charge</a:t>
            </a:r>
          </a:p>
        </p:txBody>
      </p:sp>
      <p:sp>
        <p:nvSpPr>
          <p:cNvPr id="8195" name="Rectangle 3"/>
          <p:cNvSpPr>
            <a:spLocks noGrp="1" noChangeArrowheads="1"/>
          </p:cNvSpPr>
          <p:nvPr>
            <p:ph idx="1"/>
          </p:nvPr>
        </p:nvSpPr>
        <p:spPr>
          <a:xfrm>
            <a:off x="228600" y="685800"/>
            <a:ext cx="4631432" cy="5622926"/>
          </a:xfrm>
        </p:spPr>
        <p:txBody>
          <a:bodyPr/>
          <a:lstStyle/>
          <a:p>
            <a:r>
              <a:rPr lang="en-CA" dirty="0"/>
              <a:t>A charged plastic rod </a:t>
            </a:r>
            <a:r>
              <a:rPr lang="en-CA" i="1" dirty="0"/>
              <a:t>attracts</a:t>
            </a:r>
            <a:r>
              <a:rPr lang="en-CA" dirty="0"/>
              <a:t> a charged glass rod; furthermore, the plastic rod and the fur </a:t>
            </a:r>
            <a:r>
              <a:rPr lang="en-CA" i="1" dirty="0"/>
              <a:t>attract</a:t>
            </a:r>
            <a:r>
              <a:rPr lang="en-CA" dirty="0"/>
              <a:t> each other, and the glass rod and the silk </a:t>
            </a:r>
            <a:r>
              <a:rPr lang="en-CA" i="1" dirty="0"/>
              <a:t>attract</a:t>
            </a:r>
            <a:r>
              <a:rPr lang="en-CA" dirty="0"/>
              <a:t> each other.</a:t>
            </a:r>
          </a:p>
          <a:p>
            <a:r>
              <a:rPr lang="en-CA" dirty="0"/>
              <a:t>These experiments and many others like them have shown that there are exactly two kinds of electric charge: The kind on the plastic rod rubbed with fur (</a:t>
            </a:r>
            <a:r>
              <a:rPr lang="en-CA" i="1" dirty="0"/>
              <a:t>negative</a:t>
            </a:r>
            <a:r>
              <a:rPr lang="en-CA" dirty="0"/>
              <a:t>) and the kind on the glass rod rubbed with silk (</a:t>
            </a:r>
            <a:r>
              <a:rPr lang="en-CA" i="1" dirty="0"/>
              <a:t>positive</a:t>
            </a:r>
            <a:r>
              <a:rPr lang="en-CA" dirty="0"/>
              <a:t>). </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850"/>
          <a:stretch/>
        </p:blipFill>
        <p:spPr>
          <a:xfrm>
            <a:off x="4860032" y="753907"/>
            <a:ext cx="4206240" cy="57389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Electric charge and the structure of matter</a:t>
            </a:r>
          </a:p>
        </p:txBody>
      </p:sp>
      <p:sp>
        <p:nvSpPr>
          <p:cNvPr id="9219" name="Rectangle 3"/>
          <p:cNvSpPr>
            <a:spLocks noGrp="1" noChangeArrowheads="1"/>
          </p:cNvSpPr>
          <p:nvPr>
            <p:ph idx="1"/>
          </p:nvPr>
        </p:nvSpPr>
        <p:spPr>
          <a:xfrm>
            <a:off x="228600" y="685800"/>
            <a:ext cx="4703440" cy="5622926"/>
          </a:xfrm>
        </p:spPr>
        <p:txBody>
          <a:bodyPr/>
          <a:lstStyle/>
          <a:p>
            <a:r>
              <a:rPr lang="en-US" dirty="0"/>
              <a:t>The particles of the atom are the negative </a:t>
            </a:r>
            <a:r>
              <a:rPr lang="en-US" i="1" dirty="0"/>
              <a:t>electrons</a:t>
            </a:r>
            <a:r>
              <a:rPr lang="en-US" dirty="0"/>
              <a:t> (dark blue spheres in this figure), the positive </a:t>
            </a:r>
            <a:r>
              <a:rPr lang="en-US" i="1" dirty="0"/>
              <a:t>protons</a:t>
            </a:r>
            <a:r>
              <a:rPr lang="en-US" dirty="0"/>
              <a:t> (red spheres), and the uncharged </a:t>
            </a:r>
            <a:r>
              <a:rPr lang="en-US" i="1" dirty="0"/>
              <a:t>neutrons</a:t>
            </a:r>
            <a:r>
              <a:rPr lang="en-US" dirty="0"/>
              <a:t> (gray spheres).</a:t>
            </a:r>
          </a:p>
          <a:p>
            <a:r>
              <a:rPr lang="en-US" dirty="0"/>
              <a:t>Protons and neutrons make up the tiny dense nucleus, which is surrounded by electrons.</a:t>
            </a:r>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2170"/>
          <a:stretch/>
        </p:blipFill>
        <p:spPr>
          <a:xfrm>
            <a:off x="5080610" y="799545"/>
            <a:ext cx="3749040" cy="372274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Atoms and ions</a:t>
            </a:r>
          </a:p>
        </p:txBody>
      </p:sp>
      <p:sp>
        <p:nvSpPr>
          <p:cNvPr id="10243" name="Rectangle 3"/>
          <p:cNvSpPr>
            <a:spLocks noGrp="1" noChangeArrowheads="1"/>
          </p:cNvSpPr>
          <p:nvPr>
            <p:ph idx="1"/>
          </p:nvPr>
        </p:nvSpPr>
        <p:spPr>
          <a:xfrm>
            <a:off x="228600" y="685800"/>
            <a:ext cx="4919464" cy="5622926"/>
          </a:xfrm>
        </p:spPr>
        <p:txBody>
          <a:bodyPr/>
          <a:lstStyle/>
          <a:p>
            <a:r>
              <a:rPr lang="en-US" dirty="0"/>
              <a:t>A neutral atom has the same number of protons as electrons.</a:t>
            </a:r>
            <a:r>
              <a:rPr lang="en-CA" dirty="0"/>
              <a:t> </a:t>
            </a:r>
          </a:p>
          <a:p>
            <a:r>
              <a:rPr lang="en-CA" dirty="0"/>
              <a:t>The electron “shells” are a schematic representation of the actual electron distribution, a diffuse cloud many times larger than the nucleus.</a:t>
            </a:r>
            <a:endParaRPr lang="en-US" dirty="0"/>
          </a:p>
        </p:txBody>
      </p:sp>
      <p:sp>
        <p:nvSpPr>
          <p:cNvPr id="4" name="Footer Placeholder 3"/>
          <p:cNvSpPr>
            <a:spLocks noGrp="1"/>
          </p:cNvSpPr>
          <p:nvPr>
            <p:ph type="ftr" sz="quarter" idx="3"/>
          </p:nvPr>
        </p:nvSpPr>
        <p:spPr/>
        <p:txBody>
          <a:bodyPr/>
          <a:lstStyle/>
          <a:p>
            <a:r>
              <a:rPr lang="en-US" altLang="en-US"/>
              <a:t>© 2016 Pearson Education, Ltd.</a:t>
            </a:r>
            <a:endParaRPr lang="en-US" altLang="en-US" dirty="0"/>
          </a:p>
        </p:txBody>
      </p:sp>
      <p:grpSp>
        <p:nvGrpSpPr>
          <p:cNvPr id="7" name="Group 6"/>
          <p:cNvGrpSpPr/>
          <p:nvPr/>
        </p:nvGrpSpPr>
        <p:grpSpPr>
          <a:xfrm>
            <a:off x="5453509" y="786772"/>
            <a:ext cx="3170505" cy="5884101"/>
            <a:chOff x="2856738" y="188630"/>
            <a:chExt cx="3468624" cy="643737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738" y="188630"/>
              <a:ext cx="3468624" cy="6437376"/>
            </a:xfrm>
            <a:prstGeom prst="rect">
              <a:avLst/>
            </a:prstGeom>
          </p:spPr>
        </p:pic>
        <p:sp>
          <p:nvSpPr>
            <p:cNvPr id="6" name="Rectangle 5"/>
            <p:cNvSpPr/>
            <p:nvPr/>
          </p:nvSpPr>
          <p:spPr bwMode="auto">
            <a:xfrm>
              <a:off x="2856738" y="4418062"/>
              <a:ext cx="366160" cy="360040"/>
            </a:xfrm>
            <a:prstGeom prst="rect">
              <a:avLst/>
            </a:prstGeom>
            <a:solidFill>
              <a:schemeClr val="bg1"/>
            </a:solidFill>
            <a:ln w="34925" cap="flat" cmpd="sng" algn="ctr">
              <a:noFill/>
              <a:prstDash val="solid"/>
              <a:round/>
              <a:headEnd type="none" w="med" len="med"/>
              <a:tailEnd type="none" w="med" len="med"/>
            </a:ln>
            <a:effectLst/>
          </p:spPr>
          <p:txBody>
            <a:bodyPr vert="horz" wrap="none" lIns="92075" tIns="46038" rIns="92075" bIns="46038"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 name="ARTICULATE_PROJECT_OPEN" val="0"/>
</p:tagLst>
</file>

<file path=ppt/theme/theme1.xml><?xml version="1.0" encoding="utf-8"?>
<a:theme xmlns:a="http://schemas.openxmlformats.org/drawingml/2006/main" name="1_Young_Lecture_Design">
  <a:themeElements>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fontScheme name="C6eActiveLectureQuestions">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4925" cap="flat" cmpd="sng" algn="ctr">
          <a:noFill/>
          <a:prstDash val="solid"/>
          <a:round/>
          <a:headEnd type="none" w="med" len="med"/>
          <a:tailEnd type="none" w="med" len="med"/>
        </a:ln>
        <a:effectLst/>
      </a:spPr>
      <a:bodyPr vert="horz" wrap="none" lIns="92075" tIns="46038" rIns="92075" bIns="46038" numCol="1" rtlCol="0"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349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2075" tIns="46038" rIns="92075" bIns="46038" numCol="1" anchor="ctr"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Arial" charset="0"/>
          </a:defRPr>
        </a:defPPr>
      </a:lstStyle>
    </a:lnDef>
  </a:objectDefaults>
  <a:extraClrSchemeLst>
    <a:extraClrScheme>
      <a:clrScheme name="C6eActiveLectureQuestion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6eActiveLectureQuestion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6eActiveLectureQuestion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6eActiveLectureQuestion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6eActiveLectureQuestion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6eActiveLectureQuestion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6eActiveLectureQuestion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6eActiveLectureQuestion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6eActiveLectureQuestion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6eActiveLectureQuestion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6eActiveLectureQuestion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6eActiveLectureQuestions 13">
        <a:dk1>
          <a:srgbClr val="000000"/>
        </a:dk1>
        <a:lt1>
          <a:srgbClr val="FFFFFF"/>
        </a:lt1>
        <a:dk2>
          <a:srgbClr val="005472"/>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6eActiveLectureQuestions 14">
        <a:dk1>
          <a:srgbClr val="000000"/>
        </a:dk1>
        <a:lt1>
          <a:srgbClr val="FFFFFF"/>
        </a:lt1>
        <a:dk2>
          <a:srgbClr val="333399"/>
        </a:dk2>
        <a:lt2>
          <a:srgbClr val="000000"/>
        </a:lt2>
        <a:accent1>
          <a:srgbClr val="B7DAB8"/>
        </a:accent1>
        <a:accent2>
          <a:srgbClr val="005472"/>
        </a:accent2>
        <a:accent3>
          <a:srgbClr val="FFFFFF"/>
        </a:accent3>
        <a:accent4>
          <a:srgbClr val="000000"/>
        </a:accent4>
        <a:accent5>
          <a:srgbClr val="D8EAD8"/>
        </a:accent5>
        <a:accent6>
          <a:srgbClr val="004B6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Young_Lecture_Design" id="{679D8410-3681-49AB-AED6-82D2BF880108}" vid="{6BBEE9AC-8A96-4967-B034-C108804DA1E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3514</TotalTime>
  <Words>1204</Words>
  <Application>Microsoft Office PowerPoint</Application>
  <PresentationFormat>On-screen Show (4:3)</PresentationFormat>
  <Paragraphs>96</Paragraphs>
  <Slides>29</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PearsonMATHPRO02</vt:lpstr>
      <vt:lpstr>TimesLTStd-Italic</vt:lpstr>
      <vt:lpstr>TimesLTStd-Roman</vt:lpstr>
      <vt:lpstr>Arial</vt:lpstr>
      <vt:lpstr>Symbol</vt:lpstr>
      <vt:lpstr>Times New Roman</vt:lpstr>
      <vt:lpstr>1_Young_Lecture_Design</vt:lpstr>
      <vt:lpstr>Chapter 21</vt:lpstr>
      <vt:lpstr>Learning Goals for Lecture 1</vt:lpstr>
      <vt:lpstr>Introduction</vt:lpstr>
      <vt:lpstr>PowerPoint Presentation</vt:lpstr>
      <vt:lpstr>Electric charge</vt:lpstr>
      <vt:lpstr>Electric charge</vt:lpstr>
      <vt:lpstr>Electric charge</vt:lpstr>
      <vt:lpstr>Electric charge and the structure of matter</vt:lpstr>
      <vt:lpstr>Atoms and ions</vt:lpstr>
      <vt:lpstr>Atoms and ions</vt:lpstr>
      <vt:lpstr>Atoms and ions</vt:lpstr>
      <vt:lpstr>Conservation of charge</vt:lpstr>
      <vt:lpstr>Conductors and insulators</vt:lpstr>
      <vt:lpstr>Conductors and insulators</vt:lpstr>
      <vt:lpstr>Conductors and insulators</vt:lpstr>
      <vt:lpstr>Charging by induction in 4 steps:  Steps 1 and 2</vt:lpstr>
      <vt:lpstr>Charging by induction in 4 steps:   Steps 3 and 4</vt:lpstr>
      <vt:lpstr>Electric forces on uncharged objects</vt:lpstr>
      <vt:lpstr>Electric forces on uncharged objects</vt:lpstr>
      <vt:lpstr>Electric forces on uncharged objects</vt:lpstr>
      <vt:lpstr>Electrostatic painting</vt:lpstr>
      <vt:lpstr>Measuring the electric force between point charges</vt:lpstr>
      <vt:lpstr>Coulomb’s Law</vt:lpstr>
      <vt:lpstr>PowerPoint Presentation</vt:lpstr>
      <vt:lpstr>PowerPoint Presentation</vt:lpstr>
      <vt:lpstr>PowerPoint Presentation</vt:lpstr>
      <vt:lpstr>PowerPoint Presentation</vt:lpstr>
      <vt:lpstr>PowerPoint Presentation</vt:lpstr>
      <vt:lpstr>Summary</vt:lpstr>
    </vt:vector>
  </TitlesOfParts>
  <Company>Progressive Info.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21</dc:title>
  <dc:creator>System 104</dc:creator>
  <cp:lastModifiedBy>Talib Zainal Abidin</cp:lastModifiedBy>
  <cp:revision>72</cp:revision>
  <cp:lastPrinted>2011-04-21T16:56:40Z</cp:lastPrinted>
  <dcterms:created xsi:type="dcterms:W3CDTF">2011-04-20T14:32:05Z</dcterms:created>
  <dcterms:modified xsi:type="dcterms:W3CDTF">2021-09-07T00:34:08Z</dcterms:modified>
</cp:coreProperties>
</file>